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gQC2E81F2Io01gP7v5XzHkq04T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rla.net/index.php/certifications/iptpc-international-peer-educator-training-progra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rY570MKytk&amp;ab_channel=UMDCenterforTransitionandCareerInnovatio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Peer Mentors</a:t>
            </a:r>
            <a:endParaRPr/>
          </a:p>
          <a:p>
            <a:pPr indent="0" lvl="0" marL="0" rtl="0" algn="l">
              <a:lnSpc>
                <a:spcPct val="100000"/>
              </a:lnSpc>
              <a:spcBef>
                <a:spcPts val="0"/>
              </a:spcBef>
              <a:spcAft>
                <a:spcPts val="0"/>
              </a:spcAft>
              <a:buClr>
                <a:schemeClr val="dk1"/>
              </a:buClr>
              <a:buSzPts val="1200"/>
              <a:buFont typeface="Calibri"/>
              <a:buNone/>
            </a:pPr>
            <a:r>
              <a:rPr lang="en"/>
              <a:t>CRLA (College Reading and Learning Association)</a:t>
            </a:r>
            <a:endParaRPr/>
          </a:p>
          <a:p>
            <a:pPr indent="0" lvl="0" marL="0" rtl="0" algn="l">
              <a:lnSpc>
                <a:spcPct val="100000"/>
              </a:lnSpc>
              <a:spcBef>
                <a:spcPts val="0"/>
              </a:spcBef>
              <a:spcAft>
                <a:spcPts val="0"/>
              </a:spcAft>
              <a:buClr>
                <a:schemeClr val="dk1"/>
              </a:buClr>
              <a:buSzPts val="1200"/>
              <a:buFont typeface="Calibri"/>
              <a:buNone/>
            </a:pPr>
            <a:r>
              <a:rPr lang="en" sz="1500" u="sng">
                <a:solidFill>
                  <a:srgbClr val="1A0DAB"/>
                </a:solidFill>
                <a:highlight>
                  <a:srgbClr val="FFFFFF"/>
                </a:highlight>
                <a:latin typeface="Roboto"/>
                <a:ea typeface="Roboto"/>
                <a:cs typeface="Roboto"/>
                <a:sym typeface="Roboto"/>
                <a:hlinkClick r:id="rId2">
                  <a:extLst>
                    <a:ext uri="{A12FA001-AC4F-418D-AE19-62706E023703}">
                      <ahyp:hlinkClr val="tx"/>
                    </a:ext>
                  </a:extLst>
                </a:hlinkClick>
              </a:rPr>
              <a:t>Intl Peer Educator Training Program Certification</a:t>
            </a:r>
            <a:r>
              <a:rPr lang="en"/>
              <a:t> Level 1 &amp; 2</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5714bf307b_2_5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g15714bf307b_2_5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5714bf307b_2_4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15714bf307b_2_4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5714bf307b_2_3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5714bf307b_2_3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Adrian</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Hi, my name is Adrian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My Role: </a:t>
            </a:r>
            <a:endParaRPr>
              <a:solidFill>
                <a:schemeClr val="dk1"/>
              </a:solidFill>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rPr>
              <a:t>I am a Peer Advocate here at the TerpsExceed Program at the University of Maryland, where I support</a:t>
            </a:r>
            <a:r>
              <a:rPr lang="en"/>
              <a:t> students</a:t>
            </a:r>
            <a:r>
              <a:rPr lang="en">
                <a:solidFill>
                  <a:schemeClr val="dk1"/>
                </a:solidFill>
              </a:rPr>
              <a:t> in having a college experience like everybody else.  </a:t>
            </a:r>
            <a:endParaRPr>
              <a:solidFill>
                <a:schemeClr val="dk1"/>
              </a:solidFill>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rPr>
              <a:t>I also: attend the Peer Mentor class and speak on specifics about social engagement for example about my experience with self-talk and task analysis.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George Mason</a:t>
            </a:r>
            <a:endParaRPr>
              <a:solidFill>
                <a:schemeClr val="dk1"/>
              </a:solidFill>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rPr>
              <a:t>I participated in  a program similar to TerpsEXCEED at George Mason University. I had a successful experience in the post-secondary program at George Mason University because it helped me to 1) develop skills for employment; 2) increase my independence and decision-making; and 3), most importantly, increase my self-advocacy skills.  I believe self advocacy is the most important skill for success as an independent adult.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rPr>
              <a:t>Just like with the TerpsEXCEED students, As part of my George Mason Experience I had an internship. My internship:  I was able to get a congressional internship in Rep Steny Hoyer’s office and this helped me to learn more about how laws are made and how to influence policy for people with disabilities and to advocate for them.  That experience helped me to get a job with the national down Syndrome Society where I worked for 5 years before coming to the TerpsEXCEED program.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Supporting </a:t>
            </a:r>
            <a:r>
              <a:rPr lang="en"/>
              <a:t>TerpsEXCEED Students</a:t>
            </a:r>
            <a:endParaRPr>
              <a:solidFill>
                <a:schemeClr val="dk1"/>
              </a:solidFill>
            </a:endParaRPr>
          </a:p>
          <a:p>
            <a:pPr indent="-298450" lvl="1" marL="914400" rtl="0" algn="l">
              <a:lnSpc>
                <a:spcPct val="115000"/>
              </a:lnSpc>
              <a:spcBef>
                <a:spcPts val="0"/>
              </a:spcBef>
              <a:spcAft>
                <a:spcPts val="0"/>
              </a:spcAft>
              <a:buClr>
                <a:schemeClr val="dk1"/>
              </a:buClr>
              <a:buSzPts val="1100"/>
              <a:buFont typeface="Calibri"/>
              <a:buChar char="○"/>
            </a:pPr>
            <a:r>
              <a:rPr lang="en">
                <a:solidFill>
                  <a:schemeClr val="dk1"/>
                </a:solidFill>
              </a:rPr>
              <a:t>This extends from finding activities to aiding them in achieving their academic goals. For example:</a:t>
            </a:r>
            <a:endParaRPr>
              <a:solidFill>
                <a:schemeClr val="dk1"/>
              </a:solidFill>
            </a:endParaRPr>
          </a:p>
          <a:p>
            <a:pPr indent="-298450" lvl="2" marL="1371600" rtl="0" algn="l">
              <a:lnSpc>
                <a:spcPct val="115000"/>
              </a:lnSpc>
              <a:spcBef>
                <a:spcPts val="0"/>
              </a:spcBef>
              <a:spcAft>
                <a:spcPts val="0"/>
              </a:spcAft>
              <a:buClr>
                <a:schemeClr val="dk1"/>
              </a:buClr>
              <a:buSzPts val="1100"/>
              <a:buFont typeface="Calibri"/>
              <a:buChar char="■"/>
            </a:pPr>
            <a:r>
              <a:rPr lang="en"/>
              <a:t>Peer Mentor class support and personal perspective on self advocacy</a:t>
            </a:r>
            <a:endParaRPr/>
          </a:p>
          <a:p>
            <a:pPr indent="-298450" lvl="2" marL="1371600" rtl="0" algn="l">
              <a:lnSpc>
                <a:spcPct val="115000"/>
              </a:lnSpc>
              <a:spcBef>
                <a:spcPts val="0"/>
              </a:spcBef>
              <a:spcAft>
                <a:spcPts val="0"/>
              </a:spcAft>
              <a:buClr>
                <a:schemeClr val="dk1"/>
              </a:buClr>
              <a:buSzPts val="1100"/>
              <a:buFont typeface="Calibri"/>
              <a:buChar char="■"/>
            </a:pPr>
            <a:r>
              <a:rPr lang="en"/>
              <a:t>R</a:t>
            </a:r>
            <a:r>
              <a:rPr lang="en">
                <a:solidFill>
                  <a:schemeClr val="dk1"/>
                </a:solidFill>
              </a:rPr>
              <a:t>esearching activities and helping them find clubs they want to participate in, </a:t>
            </a:r>
            <a:endParaRPr>
              <a:solidFill>
                <a:schemeClr val="dk1"/>
              </a:solidFill>
            </a:endParaRPr>
          </a:p>
          <a:p>
            <a:pPr indent="-298450" lvl="2" marL="1371600" rtl="0" algn="l">
              <a:lnSpc>
                <a:spcPct val="115000"/>
              </a:lnSpc>
              <a:spcBef>
                <a:spcPts val="0"/>
              </a:spcBef>
              <a:spcAft>
                <a:spcPts val="0"/>
              </a:spcAft>
              <a:buClr>
                <a:schemeClr val="dk1"/>
              </a:buClr>
              <a:buSzPts val="1100"/>
              <a:buFont typeface="Calibri"/>
              <a:buChar char="■"/>
            </a:pPr>
            <a:r>
              <a:rPr lang="en"/>
              <a:t>Support developing videos for student portfolios</a:t>
            </a:r>
            <a:endParaRPr>
              <a:solidFill>
                <a:schemeClr val="dk1"/>
              </a:solidFill>
            </a:endParaRPr>
          </a:p>
          <a:p>
            <a:pPr indent="-298450" lvl="2" marL="1371600" rtl="0" algn="l">
              <a:lnSpc>
                <a:spcPct val="115000"/>
              </a:lnSpc>
              <a:spcBef>
                <a:spcPts val="0"/>
              </a:spcBef>
              <a:spcAft>
                <a:spcPts val="0"/>
              </a:spcAft>
              <a:buClr>
                <a:schemeClr val="dk1"/>
              </a:buClr>
              <a:buSzPts val="1100"/>
              <a:buFont typeface="Calibri"/>
              <a:buChar char="■"/>
            </a:pPr>
            <a:r>
              <a:rPr lang="en"/>
              <a:t>Career </a:t>
            </a:r>
            <a:r>
              <a:rPr lang="en">
                <a:solidFill>
                  <a:schemeClr val="dk1"/>
                </a:solidFill>
              </a:rPr>
              <a:t>class support help with the career class.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really believe in post-secondary education because it helped me to be successful. I am very happy to be working here to make this dream come true for others.</a:t>
            </a:r>
            <a:endParaRPr>
              <a:solidFill>
                <a:schemeClr val="dk1"/>
              </a:solidFill>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5714bf307b_2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15714bf307b_2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Discussion</a:t>
            </a:r>
            <a:endParaRPr/>
          </a:p>
        </p:txBody>
      </p:sp>
      <p:sp>
        <p:nvSpPr>
          <p:cNvPr id="250" name="Google Shape;250;g15714bf307b_2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Meredith</a:t>
            </a:r>
            <a:endParaRPr/>
          </a:p>
          <a:p>
            <a:pPr indent="0" lvl="0" marL="0" rtl="0" algn="l">
              <a:lnSpc>
                <a:spcPct val="100000"/>
              </a:lnSpc>
              <a:spcBef>
                <a:spcPts val="0"/>
              </a:spcBef>
              <a:spcAft>
                <a:spcPts val="0"/>
              </a:spcAft>
              <a:buClr>
                <a:schemeClr val="dk1"/>
              </a:buClr>
              <a:buSzPts val="1200"/>
              <a:buFont typeface="Calibri"/>
              <a:buNone/>
            </a:pPr>
            <a:r>
              <a:rPr lang="en"/>
              <a:t>Inclusive Living, Learning, Earning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7b067885d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7b067885d5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17b067885d5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Discussion</a:t>
            </a:r>
            <a:endParaRPr/>
          </a:p>
        </p:txBody>
      </p:sp>
      <p:sp>
        <p:nvSpPr>
          <p:cNvPr id="282" name="Google Shape;28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fe29f83819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fe29f83819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Student highlights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1100">
                <a:latin typeface="Arial"/>
                <a:ea typeface="Arial"/>
                <a:cs typeface="Arial"/>
                <a:sym typeface="Arial"/>
              </a:rPr>
              <a:t>Promo Video Link: </a:t>
            </a:r>
            <a:r>
              <a:rPr lang="en" sz="1100" u="sng">
                <a:solidFill>
                  <a:srgbClr val="1155CC"/>
                </a:solidFill>
                <a:latin typeface="Arial"/>
                <a:ea typeface="Arial"/>
                <a:cs typeface="Arial"/>
                <a:sym typeface="Arial"/>
                <a:hlinkClick r:id="rId2">
                  <a:extLst>
                    <a:ext uri="{A12FA001-AC4F-418D-AE19-62706E023703}">
                      <ahyp:hlinkClr val="tx"/>
                    </a:ext>
                  </a:extLst>
                </a:hlinkClick>
              </a:rPr>
              <a:t>TerpsEXCEED Promotional Video</a:t>
            </a:r>
            <a:r>
              <a:rPr lang="en" sz="1100">
                <a:latin typeface="Arial"/>
                <a:ea typeface="Arial"/>
                <a:cs typeface="Arial"/>
                <a:sym typeface="Arial"/>
              </a:rPr>
              <a:t> </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5714bf307b_2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15714bf307b_2_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Discussion</a:t>
            </a:r>
            <a:endParaRPr/>
          </a:p>
        </p:txBody>
      </p:sp>
      <p:sp>
        <p:nvSpPr>
          <p:cNvPr id="105" name="Google Shape;105;g15714bf307b_2_2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Discussion</a:t>
            </a:r>
            <a:endParaRPr/>
          </a:p>
        </p:txBody>
      </p:sp>
      <p:sp>
        <p:nvSpPr>
          <p:cNvPr id="115" name="Google Shape;11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Discussion</a:t>
            </a:r>
            <a:endParaRPr/>
          </a:p>
        </p:txBody>
      </p:sp>
      <p:sp>
        <p:nvSpPr>
          <p:cNvPr id="125" name="Google Shape;12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a:t>Defining and Documenting Intellectual Disability for TPSID and CTP Participation</a:t>
            </a:r>
            <a:endParaRPr/>
          </a:p>
          <a:p>
            <a:pPr indent="0" lvl="0" marL="0" rtl="0" algn="l">
              <a:lnSpc>
                <a:spcPct val="100000"/>
              </a:lnSpc>
              <a:spcBef>
                <a:spcPts val="0"/>
              </a:spcBef>
              <a:spcAft>
                <a:spcPts val="0"/>
              </a:spcAft>
              <a:buClr>
                <a:schemeClr val="dk1"/>
              </a:buClr>
              <a:buSzPts val="1100"/>
              <a:buFont typeface="Arial"/>
              <a:buNone/>
            </a:pPr>
            <a:r>
              <a:rPr lang="en"/>
              <a:t>The Higher Education Opportunity Act, in Section § 668.231, defines a student with an intellectual disability.</a:t>
            </a:r>
            <a:endParaRPr/>
          </a:p>
          <a:p>
            <a:pPr indent="0" lvl="0" marL="0" rtl="0" algn="l">
              <a:lnSpc>
                <a:spcPct val="100000"/>
              </a:lnSpc>
              <a:spcBef>
                <a:spcPts val="0"/>
              </a:spcBef>
              <a:spcAft>
                <a:spcPts val="0"/>
              </a:spcAft>
              <a:buClr>
                <a:schemeClr val="dk1"/>
              </a:buClr>
              <a:buSzPts val="1100"/>
              <a:buFont typeface="Arial"/>
              <a:buNone/>
            </a:pPr>
            <a:r>
              <a:rPr lang="en"/>
              <a:t>The term "student with an intellectual disability" means a student—</a:t>
            </a:r>
            <a:endParaRPr/>
          </a:p>
          <a:p>
            <a:pPr indent="0" lvl="0" marL="0" rtl="0" algn="l">
              <a:lnSpc>
                <a:spcPct val="100000"/>
              </a:lnSpc>
              <a:spcBef>
                <a:spcPts val="0"/>
              </a:spcBef>
              <a:spcAft>
                <a:spcPts val="0"/>
              </a:spcAft>
              <a:buClr>
                <a:schemeClr val="dk1"/>
              </a:buClr>
              <a:buSzPts val="1100"/>
              <a:buFont typeface="Arial"/>
              <a:buNone/>
            </a:pPr>
            <a:r>
              <a:rPr lang="en"/>
              <a:t>(A) with a cognitive impairment, characterized by significant limitations in—</a:t>
            </a:r>
            <a:endParaRPr/>
          </a:p>
          <a:p>
            <a:pPr indent="0" lvl="0" marL="0" rtl="0" algn="l">
              <a:lnSpc>
                <a:spcPct val="100000"/>
              </a:lnSpc>
              <a:spcBef>
                <a:spcPts val="0"/>
              </a:spcBef>
              <a:spcAft>
                <a:spcPts val="0"/>
              </a:spcAft>
              <a:buClr>
                <a:schemeClr val="dk1"/>
              </a:buClr>
              <a:buSzPts val="1100"/>
              <a:buFont typeface="Arial"/>
              <a:buNone/>
            </a:pPr>
            <a:r>
              <a:rPr lang="en"/>
              <a:t>(i) intellectual and cognitive functioning; and</a:t>
            </a:r>
            <a:endParaRPr/>
          </a:p>
          <a:p>
            <a:pPr indent="0" lvl="0" marL="0" rtl="0" algn="l">
              <a:lnSpc>
                <a:spcPct val="100000"/>
              </a:lnSpc>
              <a:spcBef>
                <a:spcPts val="0"/>
              </a:spcBef>
              <a:spcAft>
                <a:spcPts val="0"/>
              </a:spcAft>
              <a:buClr>
                <a:schemeClr val="dk1"/>
              </a:buClr>
              <a:buSzPts val="1100"/>
              <a:buFont typeface="Arial"/>
              <a:buNone/>
            </a:pPr>
            <a:r>
              <a:rPr lang="en"/>
              <a:t>(ii) adaptive behavior as expressed in conceptual, social, and practical adaptive skills; and</a:t>
            </a:r>
            <a:endParaRPr/>
          </a:p>
          <a:p>
            <a:pPr indent="0" lvl="0" marL="0" rtl="0" algn="l">
              <a:lnSpc>
                <a:spcPct val="100000"/>
              </a:lnSpc>
              <a:spcBef>
                <a:spcPts val="0"/>
              </a:spcBef>
              <a:spcAft>
                <a:spcPts val="0"/>
              </a:spcAft>
              <a:buClr>
                <a:schemeClr val="dk1"/>
              </a:buClr>
              <a:buSzPts val="1100"/>
              <a:buFont typeface="Arial"/>
              <a:buNone/>
            </a:pPr>
            <a:r>
              <a:rPr lang="en"/>
              <a:t>(B) who is currently, or was formerly, eligible for a free appropriate public education under the Individuals</a:t>
            </a:r>
            <a:endParaRPr/>
          </a:p>
          <a:p>
            <a:pPr indent="0" lvl="0" marL="0" rtl="0" algn="l">
              <a:lnSpc>
                <a:spcPct val="100000"/>
              </a:lnSpc>
              <a:spcBef>
                <a:spcPts val="0"/>
              </a:spcBef>
              <a:spcAft>
                <a:spcPts val="0"/>
              </a:spcAft>
              <a:buClr>
                <a:schemeClr val="dk1"/>
              </a:buClr>
              <a:buSzPts val="1100"/>
              <a:buFont typeface="Arial"/>
              <a:buNone/>
            </a:pPr>
            <a:r>
              <a:rPr lang="en"/>
              <a:t>with Disabilities Education Act [20 U.S.C. 1400 et seq.].</a:t>
            </a:r>
            <a:endParaRPr/>
          </a:p>
          <a:p>
            <a:pPr indent="0" lvl="0" marL="0" rtl="0" algn="l">
              <a:lnSpc>
                <a:spcPct val="100000"/>
              </a:lnSpc>
              <a:spcBef>
                <a:spcPts val="0"/>
              </a:spcBef>
              <a:spcAft>
                <a:spcPts val="0"/>
              </a:spcAft>
              <a:buClr>
                <a:schemeClr val="dk1"/>
              </a:buClr>
              <a:buSzPts val="1100"/>
              <a:buFont typeface="Arial"/>
              <a:buNone/>
            </a:pPr>
            <a:r>
              <a:rPr lang="en"/>
              <a:t>See page 2 of this document for more information on the definition of intellectual disability.</a:t>
            </a:r>
            <a:endParaRPr/>
          </a:p>
          <a:p>
            <a:pPr indent="0" lvl="0" marL="0" rtl="0" algn="l">
              <a:lnSpc>
                <a:spcPct val="100000"/>
              </a:lnSpc>
              <a:spcBef>
                <a:spcPts val="0"/>
              </a:spcBef>
              <a:spcAft>
                <a:spcPts val="0"/>
              </a:spcAft>
              <a:buClr>
                <a:schemeClr val="dk1"/>
              </a:buClr>
              <a:buSzPts val="1100"/>
              <a:buFont typeface="Arial"/>
              <a:buNone/>
            </a:pPr>
            <a:r>
              <a:rPr lang="en"/>
              <a:t>Documentation of Intellectual Disability from the HEOA Regulations (</a:t>
            </a:r>
            <a:r>
              <a:rPr b="1" lang="en" sz="1050">
                <a:solidFill>
                  <a:srgbClr val="202124"/>
                </a:solidFill>
                <a:highlight>
                  <a:srgbClr val="FFFFFF"/>
                </a:highlight>
                <a:latin typeface="Roboto"/>
                <a:ea typeface="Roboto"/>
                <a:cs typeface="Roboto"/>
                <a:sym typeface="Roboto"/>
              </a:rPr>
              <a:t>Higher Education Opportunity Act</a:t>
            </a:r>
            <a:r>
              <a:rPr lang="en" sz="1050">
                <a:solidFill>
                  <a:srgbClr val="202124"/>
                </a:solidFill>
                <a:highlight>
                  <a:srgbClr val="FFFFFF"/>
                </a:highlight>
                <a:latin typeface="Roboto"/>
                <a:ea typeface="Roboto"/>
                <a:cs typeface="Roboto"/>
                <a:sym typeface="Roboto"/>
              </a:rPr>
              <a:t> (Public Law 110-315) (HEOA)</a:t>
            </a:r>
            <a:endParaRPr/>
          </a:p>
          <a:p>
            <a:pPr indent="0" lvl="0" marL="0" rtl="0" algn="l">
              <a:lnSpc>
                <a:spcPct val="100000"/>
              </a:lnSpc>
              <a:spcBef>
                <a:spcPts val="0"/>
              </a:spcBef>
              <a:spcAft>
                <a:spcPts val="0"/>
              </a:spcAft>
              <a:buClr>
                <a:schemeClr val="dk1"/>
              </a:buClr>
              <a:buSzPts val="1100"/>
              <a:buFont typeface="Arial"/>
              <a:buNone/>
            </a:pPr>
            <a:r>
              <a:rPr lang="en"/>
              <a:t>The institution must obtain a record from a local educational agency that the student is or was eligible for</a:t>
            </a:r>
            <a:endParaRPr/>
          </a:p>
          <a:p>
            <a:pPr indent="0" lvl="0" marL="0" rtl="0" algn="l">
              <a:lnSpc>
                <a:spcPct val="100000"/>
              </a:lnSpc>
              <a:spcBef>
                <a:spcPts val="0"/>
              </a:spcBef>
              <a:spcAft>
                <a:spcPts val="0"/>
              </a:spcAft>
              <a:buClr>
                <a:schemeClr val="dk1"/>
              </a:buClr>
              <a:buSzPts val="1100"/>
              <a:buFont typeface="Arial"/>
              <a:buNone/>
            </a:pPr>
            <a:r>
              <a:rPr lang="en"/>
              <a:t>special education and related services under the IDEA. If that record does not identify the student as</a:t>
            </a:r>
            <a:endParaRPr/>
          </a:p>
          <a:p>
            <a:pPr indent="0" lvl="0" marL="0" rtl="0" algn="l">
              <a:lnSpc>
                <a:spcPct val="100000"/>
              </a:lnSpc>
              <a:spcBef>
                <a:spcPts val="0"/>
              </a:spcBef>
              <a:spcAft>
                <a:spcPts val="0"/>
              </a:spcAft>
              <a:buClr>
                <a:schemeClr val="dk1"/>
              </a:buClr>
              <a:buSzPts val="1100"/>
              <a:buFont typeface="Arial"/>
              <a:buNone/>
            </a:pPr>
            <a:r>
              <a:rPr lang="en"/>
              <a:t>having an intellectual disability, as described in paragraph (1) of the definition of a student with an</a:t>
            </a:r>
            <a:endParaRPr/>
          </a:p>
          <a:p>
            <a:pPr indent="0" lvl="0" marL="0" rtl="0" algn="l">
              <a:lnSpc>
                <a:spcPct val="100000"/>
              </a:lnSpc>
              <a:spcBef>
                <a:spcPts val="0"/>
              </a:spcBef>
              <a:spcAft>
                <a:spcPts val="0"/>
              </a:spcAft>
              <a:buClr>
                <a:schemeClr val="dk1"/>
              </a:buClr>
              <a:buSzPts val="1100"/>
              <a:buFont typeface="Arial"/>
              <a:buNone/>
            </a:pPr>
            <a:r>
              <a:rPr lang="en"/>
              <a:t>intellectual disability in § 668.231, the institution must also obtain documentation establishing that the</a:t>
            </a:r>
            <a:endParaRPr/>
          </a:p>
          <a:p>
            <a:pPr indent="0" lvl="0" marL="0" rtl="0" algn="l">
              <a:lnSpc>
                <a:spcPct val="100000"/>
              </a:lnSpc>
              <a:spcBef>
                <a:spcPts val="0"/>
              </a:spcBef>
              <a:spcAft>
                <a:spcPts val="0"/>
              </a:spcAft>
              <a:buClr>
                <a:schemeClr val="dk1"/>
              </a:buClr>
              <a:buSzPts val="1100"/>
              <a:buFont typeface="Arial"/>
              <a:buNone/>
            </a:pPr>
            <a:r>
              <a:rPr lang="en"/>
              <a:t>student has an intellectual disability, such as—</a:t>
            </a:r>
            <a:endParaRPr/>
          </a:p>
          <a:p>
            <a:pPr indent="0" lvl="0" marL="0" rtl="0" algn="l">
              <a:lnSpc>
                <a:spcPct val="100000"/>
              </a:lnSpc>
              <a:spcBef>
                <a:spcPts val="0"/>
              </a:spcBef>
              <a:spcAft>
                <a:spcPts val="0"/>
              </a:spcAft>
              <a:buClr>
                <a:schemeClr val="dk1"/>
              </a:buClr>
              <a:buSzPts val="1100"/>
              <a:buFont typeface="Arial"/>
              <a:buNone/>
            </a:pPr>
            <a:r>
              <a:rPr lang="en"/>
              <a:t>(1) A documented comprehensive and individualized psycho-educational evaluation and diagnosis of an</a:t>
            </a:r>
            <a:endParaRPr/>
          </a:p>
          <a:p>
            <a:pPr indent="0" lvl="0" marL="0" rtl="0" algn="l">
              <a:lnSpc>
                <a:spcPct val="100000"/>
              </a:lnSpc>
              <a:spcBef>
                <a:spcPts val="0"/>
              </a:spcBef>
              <a:spcAft>
                <a:spcPts val="0"/>
              </a:spcAft>
              <a:buClr>
                <a:schemeClr val="dk1"/>
              </a:buClr>
              <a:buSzPts val="1100"/>
              <a:buFont typeface="Arial"/>
              <a:buNone/>
            </a:pPr>
            <a:r>
              <a:rPr lang="en"/>
              <a:t>intellectual disability by a psychologist or other qualified professional; or</a:t>
            </a:r>
            <a:endParaRPr/>
          </a:p>
          <a:p>
            <a:pPr indent="0" lvl="0" marL="0" rtl="0" algn="l">
              <a:lnSpc>
                <a:spcPct val="100000"/>
              </a:lnSpc>
              <a:spcBef>
                <a:spcPts val="0"/>
              </a:spcBef>
              <a:spcAft>
                <a:spcPts val="0"/>
              </a:spcAft>
              <a:buClr>
                <a:schemeClr val="dk1"/>
              </a:buClr>
              <a:buSzPts val="1100"/>
              <a:buFont typeface="Arial"/>
              <a:buNone/>
            </a:pPr>
            <a:r>
              <a:rPr lang="en"/>
              <a:t>(2) A record of the disability from a local or State educational agency, or government agency, such as the</a:t>
            </a:r>
            <a:endParaRPr/>
          </a:p>
          <a:p>
            <a:pPr indent="0" lvl="0" marL="0" rtl="0" algn="l">
              <a:lnSpc>
                <a:spcPct val="100000"/>
              </a:lnSpc>
              <a:spcBef>
                <a:spcPts val="0"/>
              </a:spcBef>
              <a:spcAft>
                <a:spcPts val="0"/>
              </a:spcAft>
              <a:buClr>
                <a:schemeClr val="dk1"/>
              </a:buClr>
              <a:buSzPts val="1100"/>
              <a:buFont typeface="Arial"/>
              <a:buNone/>
            </a:pPr>
            <a:r>
              <a:rPr lang="en"/>
              <a:t>Social Security Administration or a vocational rehabilitation agency, that identifies the intellectual disability.</a:t>
            </a:r>
            <a:endParaRPr/>
          </a:p>
          <a:p>
            <a:pPr indent="0" lvl="0" marL="0" rtl="0" algn="l">
              <a:lnSpc>
                <a:spcPct val="100000"/>
              </a:lnSpc>
              <a:spcBef>
                <a:spcPts val="0"/>
              </a:spcBef>
              <a:spcAft>
                <a:spcPts val="0"/>
              </a:spcAft>
              <a:buClr>
                <a:schemeClr val="dk1"/>
              </a:buClr>
              <a:buSzPts val="1100"/>
              <a:buFont typeface="Arial"/>
              <a:buNone/>
            </a:pPr>
            <a:r>
              <a:rPr lang="en"/>
              <a:t>(Approved by the Office of Management and Budget under control number 1845–NEW4) (Authority:</a:t>
            </a:r>
            <a:endParaRPr/>
          </a:p>
          <a:p>
            <a:pPr indent="0" lvl="0" marL="0" rtl="0" algn="l">
              <a:lnSpc>
                <a:spcPct val="100000"/>
              </a:lnSpc>
              <a:spcBef>
                <a:spcPts val="0"/>
              </a:spcBef>
              <a:spcAft>
                <a:spcPts val="0"/>
              </a:spcAft>
              <a:buClr>
                <a:schemeClr val="dk1"/>
              </a:buClr>
              <a:buSzPts val="1100"/>
              <a:buFont typeface="Arial"/>
              <a:buNone/>
            </a:pPr>
            <a:r>
              <a:rPr lang="en"/>
              <a:t>20 U.S.C. 1091)</a:t>
            </a:r>
            <a:endParaRPr/>
          </a:p>
          <a:p>
            <a:pPr indent="0" lvl="0" marL="0" rtl="0" algn="l">
              <a:lnSpc>
                <a:spcPct val="100000"/>
              </a:lnSpc>
              <a:spcBef>
                <a:spcPts val="0"/>
              </a:spcBef>
              <a:spcAft>
                <a:spcPts val="0"/>
              </a:spcAft>
              <a:buClr>
                <a:schemeClr val="dk1"/>
              </a:buClr>
              <a:buSzPts val="1100"/>
              <a:buFont typeface="Arial"/>
              <a:buNone/>
            </a:pPr>
            <a:r>
              <a:rPr lang="en"/>
              <a:t>The TPSID FAQ page on the US Department of Education website provides the following</a:t>
            </a:r>
            <a:endParaRPr/>
          </a:p>
          <a:p>
            <a:pPr indent="0" lvl="0" marL="0" rtl="0" algn="l">
              <a:lnSpc>
                <a:spcPct val="100000"/>
              </a:lnSpc>
              <a:spcBef>
                <a:spcPts val="0"/>
              </a:spcBef>
              <a:spcAft>
                <a:spcPts val="0"/>
              </a:spcAft>
              <a:buClr>
                <a:schemeClr val="dk1"/>
              </a:buClr>
              <a:buSzPts val="1100"/>
              <a:buFont typeface="Arial"/>
              <a:buNone/>
            </a:pPr>
            <a:r>
              <a:rPr lang="en"/>
              <a:t>clarification re: students with autism in TPSID or CTP programs</a:t>
            </a:r>
            <a:endParaRPr/>
          </a:p>
          <a:p>
            <a:pPr indent="0" lvl="0" marL="0" rtl="0" algn="l">
              <a:lnSpc>
                <a:spcPct val="100000"/>
              </a:lnSpc>
              <a:spcBef>
                <a:spcPts val="0"/>
              </a:spcBef>
              <a:spcAft>
                <a:spcPts val="0"/>
              </a:spcAft>
              <a:buClr>
                <a:schemeClr val="dk1"/>
              </a:buClr>
              <a:buSzPts val="1100"/>
              <a:buFont typeface="Arial"/>
              <a:buNone/>
            </a:pPr>
            <a:r>
              <a:rPr lang="en"/>
              <a:t>(https://www2.ed.gov/programs/tpsid/faq.html)</a:t>
            </a:r>
            <a:endParaRPr/>
          </a:p>
          <a:p>
            <a:pPr indent="0" lvl="0" marL="0" rtl="0" algn="l">
              <a:lnSpc>
                <a:spcPct val="100000"/>
              </a:lnSpc>
              <a:spcBef>
                <a:spcPts val="0"/>
              </a:spcBef>
              <a:spcAft>
                <a:spcPts val="0"/>
              </a:spcAft>
              <a:buClr>
                <a:schemeClr val="dk1"/>
              </a:buClr>
              <a:buSzPts val="1100"/>
              <a:buFont typeface="Arial"/>
              <a:buNone/>
            </a:pPr>
            <a:r>
              <a:rPr lang="en"/>
              <a:t>7. Does the definition of intellectual disability (ID) include individuals with autism spectrum disorder?</a:t>
            </a:r>
            <a:endParaRPr/>
          </a:p>
          <a:p>
            <a:pPr indent="0" lvl="0" marL="0" rtl="0" algn="l">
              <a:lnSpc>
                <a:spcPct val="100000"/>
              </a:lnSpc>
              <a:spcBef>
                <a:spcPts val="0"/>
              </a:spcBef>
              <a:spcAft>
                <a:spcPts val="0"/>
              </a:spcAft>
              <a:buClr>
                <a:schemeClr val="dk1"/>
              </a:buClr>
              <a:buSzPts val="1100"/>
              <a:buFont typeface="Arial"/>
              <a:buNone/>
            </a:pPr>
            <a:r>
              <a:rPr lang="en"/>
              <a:t>The comprehensive transition and postsecondary program is targeted at providing access to postsecondary</a:t>
            </a:r>
            <a:endParaRPr/>
          </a:p>
          <a:p>
            <a:pPr indent="0" lvl="0" marL="0" rtl="0" algn="l">
              <a:lnSpc>
                <a:spcPct val="100000"/>
              </a:lnSpc>
              <a:spcBef>
                <a:spcPts val="0"/>
              </a:spcBef>
              <a:spcAft>
                <a:spcPts val="0"/>
              </a:spcAft>
              <a:buClr>
                <a:schemeClr val="dk1"/>
              </a:buClr>
              <a:buSzPts val="1100"/>
              <a:buFont typeface="Arial"/>
              <a:buNone/>
            </a:pPr>
            <a:r>
              <a:rPr lang="en"/>
              <a:t>education to those students with intellectual disabilities who traditionally have been unable to participate in</a:t>
            </a:r>
            <a:endParaRPr/>
          </a:p>
          <a:p>
            <a:pPr indent="0" lvl="0" marL="0" rtl="0" algn="l">
              <a:lnSpc>
                <a:spcPct val="100000"/>
              </a:lnSpc>
              <a:spcBef>
                <a:spcPts val="0"/>
              </a:spcBef>
              <a:spcAft>
                <a:spcPts val="0"/>
              </a:spcAft>
              <a:buClr>
                <a:schemeClr val="dk1"/>
              </a:buClr>
              <a:buSzPts val="1100"/>
              <a:buFont typeface="Arial"/>
              <a:buNone/>
            </a:pPr>
            <a:r>
              <a:rPr lang="en"/>
              <a:t>higher education. If a student with autism spectrum disorder (ASD) also has a co-occurring documented</a:t>
            </a:r>
            <a:endParaRPr/>
          </a:p>
          <a:p>
            <a:pPr indent="0" lvl="0" marL="0" rtl="0" algn="l">
              <a:lnSpc>
                <a:spcPct val="100000"/>
              </a:lnSpc>
              <a:spcBef>
                <a:spcPts val="0"/>
              </a:spcBef>
              <a:spcAft>
                <a:spcPts val="0"/>
              </a:spcAft>
              <a:buClr>
                <a:schemeClr val="dk1"/>
              </a:buClr>
              <a:buSzPts val="1100"/>
              <a:buFont typeface="Arial"/>
              <a:buNone/>
            </a:pPr>
            <a:r>
              <a:rPr lang="en"/>
              <a:t>intellectual disability (significant cognitive impairment with significant limitation in cognitive functioning, and</a:t>
            </a:r>
            <a:endParaRPr/>
          </a:p>
          <a:p>
            <a:pPr indent="0" lvl="0" marL="0" rtl="0" algn="l">
              <a:lnSpc>
                <a:spcPct val="100000"/>
              </a:lnSpc>
              <a:spcBef>
                <a:spcPts val="0"/>
              </a:spcBef>
              <a:spcAft>
                <a:spcPts val="0"/>
              </a:spcAft>
              <a:buClr>
                <a:schemeClr val="dk1"/>
              </a:buClr>
              <a:buSzPts val="1100"/>
              <a:buFont typeface="Arial"/>
              <a:buNone/>
            </a:pPr>
            <a:r>
              <a:rPr lang="en"/>
              <a:t>limitations in adaptive behavior, and who was formerly or currently eligible for IDEA services), that</a:t>
            </a:r>
            <a:endParaRPr/>
          </a:p>
          <a:p>
            <a:pPr indent="0" lvl="0" marL="0" rtl="0" algn="l">
              <a:lnSpc>
                <a:spcPct val="100000"/>
              </a:lnSpc>
              <a:spcBef>
                <a:spcPts val="0"/>
              </a:spcBef>
              <a:spcAft>
                <a:spcPts val="0"/>
              </a:spcAft>
              <a:buClr>
                <a:schemeClr val="dk1"/>
              </a:buClr>
              <a:buSzPts val="1100"/>
              <a:buFont typeface="Arial"/>
              <a:buNone/>
            </a:pPr>
            <a:r>
              <a:rPr lang="en"/>
              <a:t>student DOES meet the definition of an eligible student under the TPSID program.</a:t>
            </a:r>
            <a:endParaRPr/>
          </a:p>
          <a:p>
            <a:pPr indent="0" lvl="0" marL="0" rtl="0" algn="l">
              <a:lnSpc>
                <a:spcPct val="100000"/>
              </a:lnSpc>
              <a:spcBef>
                <a:spcPts val="0"/>
              </a:spcBef>
              <a:spcAft>
                <a:spcPts val="0"/>
              </a:spcAft>
              <a:buClr>
                <a:schemeClr val="dk1"/>
              </a:buClr>
              <a:buSzPts val="1100"/>
              <a:buFont typeface="Arial"/>
              <a:buNone/>
            </a:pPr>
            <a:r>
              <a:rPr lang="en"/>
              <a:t>If a student with ASD does not have a co-occurring documented intellectual disability that does not present</a:t>
            </a:r>
            <a:endParaRPr/>
          </a:p>
          <a:p>
            <a:pPr indent="0" lvl="0" marL="0" rtl="0" algn="l">
              <a:lnSpc>
                <a:spcPct val="100000"/>
              </a:lnSpc>
              <a:spcBef>
                <a:spcPts val="0"/>
              </a:spcBef>
              <a:spcAft>
                <a:spcPts val="0"/>
              </a:spcAft>
              <a:buClr>
                <a:schemeClr val="dk1"/>
              </a:buClr>
              <a:buSzPts val="1100"/>
              <a:buFont typeface="Arial"/>
              <a:buNone/>
            </a:pPr>
            <a:r>
              <a:rPr lang="en"/>
              <a:t>any significant intellectual or cognitive functioning or adaptive behavior, that student does NOT meet the</a:t>
            </a:r>
            <a:endParaRPr/>
          </a:p>
          <a:p>
            <a:pPr indent="0" lvl="0" marL="0" rtl="0" algn="l">
              <a:lnSpc>
                <a:spcPct val="100000"/>
              </a:lnSpc>
              <a:spcBef>
                <a:spcPts val="0"/>
              </a:spcBef>
              <a:spcAft>
                <a:spcPts val="0"/>
              </a:spcAft>
              <a:buClr>
                <a:schemeClr val="dk1"/>
              </a:buClr>
              <a:buSzPts val="1100"/>
              <a:buFont typeface="Arial"/>
              <a:buNone/>
            </a:pPr>
            <a:r>
              <a:rPr lang="en"/>
              <a:t>definition of an eligible student under the TPSID program. The student may be admitted to the institution, and</a:t>
            </a:r>
            <a:endParaRPr/>
          </a:p>
          <a:p>
            <a:pPr indent="0" lvl="0" marL="0" rtl="0" algn="l">
              <a:lnSpc>
                <a:spcPct val="100000"/>
              </a:lnSpc>
              <a:spcBef>
                <a:spcPts val="0"/>
              </a:spcBef>
              <a:spcAft>
                <a:spcPts val="0"/>
              </a:spcAft>
              <a:buClr>
                <a:schemeClr val="dk1"/>
              </a:buClr>
              <a:buSzPts val="1100"/>
              <a:buFont typeface="Arial"/>
              <a:buNone/>
            </a:pPr>
            <a:r>
              <a:rPr lang="en"/>
              <a:t>may be considered a student with a disability, and thus is entitled to disability support services and/or</a:t>
            </a:r>
            <a:endParaRPr/>
          </a:p>
          <a:p>
            <a:pPr indent="0" lvl="0" marL="0" rtl="0" algn="l">
              <a:lnSpc>
                <a:spcPct val="100000"/>
              </a:lnSpc>
              <a:spcBef>
                <a:spcPts val="0"/>
              </a:spcBef>
              <a:spcAft>
                <a:spcPts val="0"/>
              </a:spcAft>
              <a:buClr>
                <a:schemeClr val="dk1"/>
              </a:buClr>
              <a:buSzPts val="1100"/>
              <a:buFont typeface="Arial"/>
              <a:buNone/>
            </a:pPr>
            <a:r>
              <a:rPr lang="en"/>
              <a:t>accommodations consistent with other federal policies such as Section 504 of the Rehabilitation Act or the</a:t>
            </a:r>
            <a:endParaRPr/>
          </a:p>
          <a:p>
            <a:pPr indent="0" lvl="0" marL="0" rtl="0" algn="l">
              <a:lnSpc>
                <a:spcPct val="100000"/>
              </a:lnSpc>
              <a:spcBef>
                <a:spcPts val="0"/>
              </a:spcBef>
              <a:spcAft>
                <a:spcPts val="0"/>
              </a:spcAft>
              <a:buClr>
                <a:schemeClr val="dk1"/>
              </a:buClr>
              <a:buSzPts val="1100"/>
              <a:buFont typeface="Arial"/>
              <a:buNone/>
            </a:pPr>
            <a:r>
              <a:rPr lang="en"/>
              <a:t>Americans with Disabilities Act. In other words, in order for a student to receive supports and services via the</a:t>
            </a:r>
            <a:endParaRPr/>
          </a:p>
          <a:p>
            <a:pPr indent="0" lvl="0" marL="0" rtl="0" algn="l">
              <a:lnSpc>
                <a:spcPct val="100000"/>
              </a:lnSpc>
              <a:spcBef>
                <a:spcPts val="0"/>
              </a:spcBef>
              <a:spcAft>
                <a:spcPts val="0"/>
              </a:spcAft>
              <a:buClr>
                <a:schemeClr val="dk1"/>
              </a:buClr>
              <a:buSzPts val="1100"/>
              <a:buFont typeface="Arial"/>
              <a:buNone/>
            </a:pPr>
            <a:r>
              <a:rPr lang="en"/>
              <a:t>TPSID program, that student must still meet the TPSID program’s definition of a student with an intellectual</a:t>
            </a:r>
            <a:endParaRPr/>
          </a:p>
          <a:p>
            <a:pPr indent="0" lvl="0" marL="0" rtl="0" algn="l">
              <a:lnSpc>
                <a:spcPct val="100000"/>
              </a:lnSpc>
              <a:spcBef>
                <a:spcPts val="0"/>
              </a:spcBef>
              <a:spcAft>
                <a:spcPts val="0"/>
              </a:spcAft>
              <a:buClr>
                <a:schemeClr val="dk1"/>
              </a:buClr>
              <a:buSzPts val="1100"/>
              <a:buFont typeface="Arial"/>
              <a:buNone/>
            </a:pPr>
            <a:r>
              <a:rPr lang="en"/>
              <a:t>disability even if the student has ASD with significant cognitive impairment and significant limitation in</a:t>
            </a:r>
            <a:endParaRPr/>
          </a:p>
          <a:p>
            <a:pPr indent="0" lvl="0" marL="0" rtl="0" algn="l">
              <a:lnSpc>
                <a:spcPct val="100000"/>
              </a:lnSpc>
              <a:spcBef>
                <a:spcPts val="0"/>
              </a:spcBef>
              <a:spcAft>
                <a:spcPts val="0"/>
              </a:spcAft>
              <a:buClr>
                <a:schemeClr val="dk1"/>
              </a:buClr>
              <a:buSzPts val="1100"/>
              <a:buFont typeface="Arial"/>
              <a:buNone/>
            </a:pPr>
            <a:r>
              <a:rPr lang="en"/>
              <a:t>cognitive functioning or adaptive behavior.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The definition of intellectual disability included in the Higher Education Opportunity is based on this definition</a:t>
            </a:r>
            <a:endParaRPr/>
          </a:p>
          <a:p>
            <a:pPr indent="0" lvl="0" marL="0" rtl="0" algn="l">
              <a:lnSpc>
                <a:spcPct val="100000"/>
              </a:lnSpc>
              <a:spcBef>
                <a:spcPts val="0"/>
              </a:spcBef>
              <a:spcAft>
                <a:spcPts val="0"/>
              </a:spcAft>
              <a:buClr>
                <a:schemeClr val="dk1"/>
              </a:buClr>
              <a:buSzPts val="1100"/>
              <a:buFont typeface="Arial"/>
              <a:buNone/>
            </a:pPr>
            <a:r>
              <a:rPr lang="en"/>
              <a:t>from AAIDD.</a:t>
            </a:r>
            <a:endParaRPr/>
          </a:p>
          <a:p>
            <a:pPr indent="0" lvl="0" marL="0" rtl="0" algn="l">
              <a:lnSpc>
                <a:spcPct val="100000"/>
              </a:lnSpc>
              <a:spcBef>
                <a:spcPts val="0"/>
              </a:spcBef>
              <a:spcAft>
                <a:spcPts val="0"/>
              </a:spcAft>
              <a:buClr>
                <a:schemeClr val="dk1"/>
              </a:buClr>
              <a:buSzPts val="1100"/>
              <a:buFont typeface="Arial"/>
              <a:buNone/>
            </a:pPr>
            <a:r>
              <a:rPr lang="en"/>
              <a:t>What is ID and how is ID diagnosed?</a:t>
            </a:r>
            <a:endParaRPr/>
          </a:p>
          <a:p>
            <a:pPr indent="0" lvl="0" marL="0" rtl="0" algn="l">
              <a:lnSpc>
                <a:spcPct val="100000"/>
              </a:lnSpc>
              <a:spcBef>
                <a:spcPts val="0"/>
              </a:spcBef>
              <a:spcAft>
                <a:spcPts val="0"/>
              </a:spcAft>
              <a:buClr>
                <a:schemeClr val="dk1"/>
              </a:buClr>
              <a:buSzPts val="1100"/>
              <a:buFont typeface="Arial"/>
              <a:buNone/>
            </a:pPr>
            <a:r>
              <a:rPr lang="en"/>
              <a:t>American Association on Intellectual and Developmental Disabilities (AAIDD)</a:t>
            </a:r>
            <a:endParaRPr/>
          </a:p>
          <a:p>
            <a:pPr indent="0" lvl="0" marL="0" rtl="0" algn="l">
              <a:lnSpc>
                <a:spcPct val="100000"/>
              </a:lnSpc>
              <a:spcBef>
                <a:spcPts val="0"/>
              </a:spcBef>
              <a:spcAft>
                <a:spcPts val="0"/>
              </a:spcAft>
              <a:buClr>
                <a:schemeClr val="dk1"/>
              </a:buClr>
              <a:buSzPts val="1100"/>
              <a:buFont typeface="Arial"/>
              <a:buNone/>
            </a:pPr>
            <a:r>
              <a:rPr lang="en"/>
              <a:t>Excerpted from https://www.aaidd.org/intellectual-disability/definition/faqs-on-intellectual-disability</a:t>
            </a:r>
            <a:endParaRPr/>
          </a:p>
          <a:p>
            <a:pPr indent="0" lvl="0" marL="0" rtl="0" algn="l">
              <a:lnSpc>
                <a:spcPct val="100000"/>
              </a:lnSpc>
              <a:spcBef>
                <a:spcPts val="0"/>
              </a:spcBef>
              <a:spcAft>
                <a:spcPts val="0"/>
              </a:spcAft>
              <a:buClr>
                <a:schemeClr val="dk1"/>
              </a:buClr>
              <a:buSzPts val="1100"/>
              <a:buFont typeface="Arial"/>
              <a:buNone/>
            </a:pPr>
            <a:r>
              <a:rPr lang="en"/>
              <a:t>May 2021</a:t>
            </a:r>
            <a:endParaRPr/>
          </a:p>
          <a:p>
            <a:pPr indent="0" lvl="0" marL="0" rtl="0" algn="l">
              <a:lnSpc>
                <a:spcPct val="100000"/>
              </a:lnSpc>
              <a:spcBef>
                <a:spcPts val="0"/>
              </a:spcBef>
              <a:spcAft>
                <a:spcPts val="0"/>
              </a:spcAft>
              <a:buClr>
                <a:schemeClr val="dk1"/>
              </a:buClr>
              <a:buSzPts val="1100"/>
              <a:buFont typeface="Arial"/>
              <a:buNone/>
            </a:pPr>
            <a:r>
              <a:rPr lang="en"/>
              <a:t>ID is a developmental disability. Each person with ID will have their own strengths and weaknesses and will require</a:t>
            </a:r>
            <a:endParaRPr/>
          </a:p>
          <a:p>
            <a:pPr indent="0" lvl="0" marL="0" rtl="0" algn="l">
              <a:lnSpc>
                <a:spcPct val="100000"/>
              </a:lnSpc>
              <a:spcBef>
                <a:spcPts val="0"/>
              </a:spcBef>
              <a:spcAft>
                <a:spcPts val="0"/>
              </a:spcAft>
              <a:buClr>
                <a:schemeClr val="dk1"/>
              </a:buClr>
              <a:buSzPts val="1100"/>
              <a:buFont typeface="Arial"/>
              <a:buNone/>
            </a:pPr>
            <a:r>
              <a:rPr lang="en"/>
              <a:t>lifelong supports of a personalized level, intensity, and duration to optimally engage in their environment.</a:t>
            </a:r>
            <a:endParaRPr/>
          </a:p>
          <a:p>
            <a:pPr indent="0" lvl="0" marL="0" rtl="0" algn="l">
              <a:lnSpc>
                <a:spcPct val="100000"/>
              </a:lnSpc>
              <a:spcBef>
                <a:spcPts val="0"/>
              </a:spcBef>
              <a:spcAft>
                <a:spcPts val="0"/>
              </a:spcAft>
              <a:buClr>
                <a:schemeClr val="dk1"/>
              </a:buClr>
              <a:buSzPts val="1100"/>
              <a:buFont typeface="Arial"/>
              <a:buNone/>
            </a:pPr>
            <a:r>
              <a:rPr lang="en"/>
              <a:t>Clinical judgment plays an important role in all aspects of the determination of ID. As described in more detail in the</a:t>
            </a:r>
            <a:endParaRPr/>
          </a:p>
          <a:p>
            <a:pPr indent="0" lvl="0" marL="0" rtl="0" algn="l">
              <a:lnSpc>
                <a:spcPct val="100000"/>
              </a:lnSpc>
              <a:spcBef>
                <a:spcPts val="0"/>
              </a:spcBef>
              <a:spcAft>
                <a:spcPts val="0"/>
              </a:spcAft>
              <a:buClr>
                <a:schemeClr val="dk1"/>
              </a:buClr>
              <a:buSzPts val="1100"/>
              <a:buFont typeface="Arial"/>
              <a:buNone/>
            </a:pPr>
            <a:r>
              <a:rPr lang="en"/>
              <a:t>Manual, a clinician will consider evidence concerning each of the three diagnostic criteria, including any potential</a:t>
            </a:r>
            <a:endParaRPr/>
          </a:p>
          <a:p>
            <a:pPr indent="0" lvl="0" marL="0" rtl="0" algn="l">
              <a:lnSpc>
                <a:spcPct val="100000"/>
              </a:lnSpc>
              <a:spcBef>
                <a:spcPts val="0"/>
              </a:spcBef>
              <a:spcAft>
                <a:spcPts val="0"/>
              </a:spcAft>
              <a:buClr>
                <a:schemeClr val="dk1"/>
              </a:buClr>
              <a:buSzPts val="1100"/>
              <a:buFont typeface="Arial"/>
              <a:buNone/>
            </a:pPr>
            <a:r>
              <a:rPr lang="en"/>
              <a:t>sources assessment or measurement error:</a:t>
            </a:r>
            <a:endParaRPr/>
          </a:p>
          <a:p>
            <a:pPr indent="0" lvl="0" marL="0" rtl="0" algn="l">
              <a:lnSpc>
                <a:spcPct val="100000"/>
              </a:lnSpc>
              <a:spcBef>
                <a:spcPts val="0"/>
              </a:spcBef>
              <a:spcAft>
                <a:spcPts val="0"/>
              </a:spcAft>
              <a:buClr>
                <a:schemeClr val="dk1"/>
              </a:buClr>
              <a:buSzPts val="1100"/>
              <a:buFont typeface="Arial"/>
              <a:buNone/>
            </a:pPr>
            <a:r>
              <a:rPr lang="en"/>
              <a:t>Significant limitations in intellectual functioning</a:t>
            </a:r>
            <a:endParaRPr/>
          </a:p>
          <a:p>
            <a:pPr indent="0" lvl="0" marL="0" rtl="0" algn="l">
              <a:lnSpc>
                <a:spcPct val="100000"/>
              </a:lnSpc>
              <a:spcBef>
                <a:spcPts val="0"/>
              </a:spcBef>
              <a:spcAft>
                <a:spcPts val="0"/>
              </a:spcAft>
              <a:buClr>
                <a:schemeClr val="dk1"/>
              </a:buClr>
              <a:buSzPts val="1100"/>
              <a:buFont typeface="Arial"/>
              <a:buNone/>
            </a:pPr>
            <a:r>
              <a:rPr lang="en"/>
              <a:t>Significant limitations in adaptive behavior</a:t>
            </a:r>
            <a:endParaRPr/>
          </a:p>
          <a:p>
            <a:pPr indent="0" lvl="0" marL="0" rtl="0" algn="l">
              <a:lnSpc>
                <a:spcPct val="100000"/>
              </a:lnSpc>
              <a:spcBef>
                <a:spcPts val="0"/>
              </a:spcBef>
              <a:spcAft>
                <a:spcPts val="0"/>
              </a:spcAft>
              <a:buClr>
                <a:schemeClr val="dk1"/>
              </a:buClr>
              <a:buSzPts val="1100"/>
              <a:buFont typeface="Arial"/>
              <a:buNone/>
            </a:pPr>
            <a:r>
              <a:rPr lang="en"/>
              <a:t>Onset of both of the above limitations during the developmental period, which means that significant limitations</a:t>
            </a:r>
            <a:endParaRPr/>
          </a:p>
          <a:p>
            <a:pPr indent="0" lvl="0" marL="0" rtl="0" algn="l">
              <a:lnSpc>
                <a:spcPct val="100000"/>
              </a:lnSpc>
              <a:spcBef>
                <a:spcPts val="0"/>
              </a:spcBef>
              <a:spcAft>
                <a:spcPts val="0"/>
              </a:spcAft>
              <a:buClr>
                <a:schemeClr val="dk1"/>
              </a:buClr>
              <a:buSzPts val="1100"/>
              <a:buFont typeface="Arial"/>
              <a:buNone/>
            </a:pPr>
            <a:r>
              <a:rPr lang="en"/>
              <a:t>in both intellectual functioning and adaptive behavior in the individual have manifested before the age of 22.</a:t>
            </a:r>
            <a:endParaRPr/>
          </a:p>
          <a:p>
            <a:pPr indent="0" lvl="0" marL="0" rtl="0" algn="l">
              <a:lnSpc>
                <a:spcPct val="100000"/>
              </a:lnSpc>
              <a:spcBef>
                <a:spcPts val="0"/>
              </a:spcBef>
              <a:spcAft>
                <a:spcPts val="0"/>
              </a:spcAft>
              <a:buClr>
                <a:schemeClr val="dk1"/>
              </a:buClr>
              <a:buSzPts val="1100"/>
              <a:buFont typeface="Arial"/>
              <a:buNone/>
            </a:pPr>
            <a:r>
              <a:rPr lang="en"/>
              <a:t>As described in more detail in the Manual, all test results must be interpreted within the context of their administration</a:t>
            </a:r>
            <a:endParaRPr/>
          </a:p>
          <a:p>
            <a:pPr indent="0" lvl="0" marL="0" rtl="0" algn="l">
              <a:lnSpc>
                <a:spcPct val="100000"/>
              </a:lnSpc>
              <a:spcBef>
                <a:spcPts val="0"/>
              </a:spcBef>
              <a:spcAft>
                <a:spcPts val="0"/>
              </a:spcAft>
              <a:buClr>
                <a:schemeClr val="dk1"/>
              </a:buClr>
              <a:buSzPts val="1100"/>
              <a:buFont typeface="Arial"/>
              <a:buNone/>
            </a:pPr>
            <a:r>
              <a:rPr lang="en"/>
              <a:t>and any potential sources of testing error. In making a determination of ID, evidence in addition to test scores will</a:t>
            </a:r>
            <a:endParaRPr/>
          </a:p>
          <a:p>
            <a:pPr indent="0" lvl="0" marL="0" rtl="0" algn="l">
              <a:lnSpc>
                <a:spcPct val="100000"/>
              </a:lnSpc>
              <a:spcBef>
                <a:spcPts val="0"/>
              </a:spcBef>
              <a:spcAft>
                <a:spcPts val="0"/>
              </a:spcAft>
              <a:buClr>
                <a:schemeClr val="dk1"/>
              </a:buClr>
              <a:buSzPts val="1100"/>
              <a:buFont typeface="Arial"/>
              <a:buNone/>
            </a:pPr>
            <a:r>
              <a:rPr lang="en"/>
              <a:t>inform the diagnostician's clinical judgment of the person's overall functioning.</a:t>
            </a:r>
            <a:endParaRPr/>
          </a:p>
          <a:p>
            <a:pPr indent="0" lvl="0" marL="0" rtl="0" algn="l">
              <a:lnSpc>
                <a:spcPct val="100000"/>
              </a:lnSpc>
              <a:spcBef>
                <a:spcPts val="0"/>
              </a:spcBef>
              <a:spcAft>
                <a:spcPts val="0"/>
              </a:spcAft>
              <a:buClr>
                <a:schemeClr val="dk1"/>
              </a:buClr>
              <a:buSzPts val="1100"/>
              <a:buFont typeface="Arial"/>
              <a:buNone/>
            </a:pPr>
            <a:r>
              <a:rPr lang="en"/>
              <a:t>For more information on the diagnosis of ID, consult the AAIDD manual. The "Twenty Questions" document also</a:t>
            </a:r>
            <a:endParaRPr/>
          </a:p>
          <a:p>
            <a:pPr indent="0" lvl="0" marL="0" rtl="0" algn="l">
              <a:lnSpc>
                <a:spcPct val="100000"/>
              </a:lnSpc>
              <a:spcBef>
                <a:spcPts val="0"/>
              </a:spcBef>
              <a:spcAft>
                <a:spcPts val="0"/>
              </a:spcAft>
              <a:buClr>
                <a:schemeClr val="dk1"/>
              </a:buClr>
              <a:buSzPts val="1100"/>
              <a:buFont typeface="Arial"/>
              <a:buNone/>
            </a:pPr>
            <a:r>
              <a:rPr lang="en"/>
              <a:t>contains useful information concerning diagnosis, classification, and clinical judgement.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Resources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Twenty Questions and Answers Regarding the 12th Edition of the AAIDD Manual</a:t>
            </a:r>
            <a:endParaRPr/>
          </a:p>
          <a:p>
            <a:pPr indent="0" lvl="0" marL="0" rtl="0" algn="l">
              <a:lnSpc>
                <a:spcPct val="100000"/>
              </a:lnSpc>
              <a:spcBef>
                <a:spcPts val="0"/>
              </a:spcBef>
              <a:spcAft>
                <a:spcPts val="0"/>
              </a:spcAft>
              <a:buClr>
                <a:schemeClr val="dk1"/>
              </a:buClr>
              <a:buSzPts val="1100"/>
              <a:buFont typeface="Arial"/>
              <a:buNone/>
            </a:pPr>
            <a:r>
              <a:rPr lang="en"/>
              <a:t>Intellectual Disability: Definition, Diagnosis, Classification, and Systems of Supports (12th ed.)</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Compiled from the Higher Education Opportunity Act, OMB</a:t>
            </a:r>
            <a:endParaRPr/>
          </a:p>
          <a:p>
            <a:pPr indent="0" lvl="0" marL="0" rtl="0" algn="l">
              <a:lnSpc>
                <a:spcPct val="100000"/>
              </a:lnSpc>
              <a:spcBef>
                <a:spcPts val="0"/>
              </a:spcBef>
              <a:spcAft>
                <a:spcPts val="0"/>
              </a:spcAft>
              <a:buSzPts val="1400"/>
              <a:buNone/>
            </a:pPr>
            <a:r>
              <a:t/>
            </a:r>
            <a:endParaRPr/>
          </a:p>
        </p:txBody>
      </p:sp>
      <p:sp>
        <p:nvSpPr>
          <p:cNvPr id="136" name="Google Shape;13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Amy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Discussion</a:t>
            </a:r>
            <a:endParaRPr/>
          </a:p>
          <a:p>
            <a:pPr indent="0" lvl="0" marL="0" rtl="0" algn="l">
              <a:lnSpc>
                <a:spcPct val="100000"/>
              </a:lnSpc>
              <a:spcBef>
                <a:spcPts val="0"/>
              </a:spcBef>
              <a:spcAft>
                <a:spcPts val="0"/>
              </a:spcAft>
              <a:buSzPts val="1400"/>
              <a:buNone/>
            </a:pPr>
            <a:r>
              <a:rPr lang="en"/>
              <a:t>Tuition and room and board at typical rate for that school year</a:t>
            </a:r>
            <a:endParaRPr/>
          </a:p>
          <a:p>
            <a:pPr indent="0" lvl="0" marL="0" rtl="0" algn="l">
              <a:lnSpc>
                <a:spcPct val="100000"/>
              </a:lnSpc>
              <a:spcBef>
                <a:spcPts val="0"/>
              </a:spcBef>
              <a:spcAft>
                <a:spcPts val="0"/>
              </a:spcAft>
              <a:buSzPts val="1400"/>
              <a:buNone/>
            </a:pPr>
            <a:r>
              <a:rPr lang="en"/>
              <a:t>Additional 3750/semester for support</a:t>
            </a:r>
            <a:endParaRPr/>
          </a:p>
          <a:p>
            <a:pPr indent="0" lvl="0" marL="0" rtl="0" algn="l">
              <a:lnSpc>
                <a:spcPct val="100000"/>
              </a:lnSpc>
              <a:spcBef>
                <a:spcPts val="0"/>
              </a:spcBef>
              <a:spcAft>
                <a:spcPts val="0"/>
              </a:spcAft>
              <a:buSzPts val="1400"/>
              <a:buNone/>
            </a:pPr>
            <a:r>
              <a:rPr lang="en"/>
              <a:t>Piloting Voc Rehab pay portion of tuition</a:t>
            </a:r>
            <a:endParaRPr/>
          </a:p>
          <a:p>
            <a:pPr indent="0" lvl="0" marL="0" rtl="0" algn="l">
              <a:lnSpc>
                <a:spcPct val="100000"/>
              </a:lnSpc>
              <a:spcBef>
                <a:spcPts val="0"/>
              </a:spcBef>
              <a:spcAft>
                <a:spcPts val="0"/>
              </a:spcAft>
              <a:buSzPts val="1400"/>
              <a:buNone/>
            </a:pPr>
            <a:r>
              <a:rPr lang="en"/>
              <a:t>Students who have Self-Directed Waiver who hire </a:t>
            </a:r>
            <a:r>
              <a:rPr lang="en"/>
              <a:t>additional</a:t>
            </a:r>
            <a:r>
              <a:rPr lang="en"/>
              <a:t> supports for evening/dorm/tutoring- whatever they designate for extra support needs</a:t>
            </a:r>
            <a:endParaRPr/>
          </a:p>
        </p:txBody>
      </p:sp>
      <p:sp>
        <p:nvSpPr>
          <p:cNvPr id="168" name="Google Shape;16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5714bf307b_2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15714bf307b_2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a:t>Nancy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1.jpg"/><Relationship Id="rId6" Type="http://schemas.openxmlformats.org/officeDocument/2006/relationships/image" Target="../media/image2.png"/><Relationship Id="rId7" Type="http://schemas.openxmlformats.org/officeDocument/2006/relationships/image" Target="../media/image3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2.jp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hyperlink" Target="https://www.ihehub-umd.org/terps-exceed" TargetMode="External"/><Relationship Id="rId5" Type="http://schemas.openxmlformats.org/officeDocument/2006/relationships/hyperlink" Target="https://financialaid.umd.edu/resources-policies/cost-attendance" TargetMode="External"/><Relationship Id="rId6" Type="http://schemas.openxmlformats.org/officeDocument/2006/relationships/image" Target="../media/image2.png"/><Relationship Id="rId7"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5.png"/><Relationship Id="rId10" Type="http://schemas.openxmlformats.org/officeDocument/2006/relationships/image" Target="../media/image2.png"/><Relationship Id="rId9" Type="http://schemas.openxmlformats.org/officeDocument/2006/relationships/image" Target="../media/image34.jpg"/><Relationship Id="rId5" Type="http://schemas.openxmlformats.org/officeDocument/2006/relationships/image" Target="../media/image31.jpg"/><Relationship Id="rId6" Type="http://schemas.openxmlformats.org/officeDocument/2006/relationships/image" Target="../media/image28.jpg"/><Relationship Id="rId7" Type="http://schemas.openxmlformats.org/officeDocument/2006/relationships/image" Target="../media/image27.jpg"/><Relationship Id="rId8"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hyperlink" Target="mailto:ihehub@umd.edu" TargetMode="External"/><Relationship Id="rId11" Type="http://schemas.openxmlformats.org/officeDocument/2006/relationships/image" Target="../media/image2.png"/><Relationship Id="rId10" Type="http://schemas.openxmlformats.org/officeDocument/2006/relationships/hyperlink" Target="mailto:mgramlic@umd.edu" TargetMode="External"/><Relationship Id="rId12" Type="http://schemas.openxmlformats.org/officeDocument/2006/relationships/image" Target="../media/image5.png"/><Relationship Id="rId9" Type="http://schemas.openxmlformats.org/officeDocument/2006/relationships/hyperlink" Target="mailto:adwyre@umd.edu" TargetMode="External"/><Relationship Id="rId5" Type="http://schemas.openxmlformats.org/officeDocument/2006/relationships/hyperlink" Target="https://www.ihehub-umd.org/terps-exceed" TargetMode="External"/><Relationship Id="rId6" Type="http://schemas.openxmlformats.org/officeDocument/2006/relationships/hyperlink" Target="https://dbknews.com/2021/09/02/umd-terps-exceed-students-intellectual-developmental-disabilities/" TargetMode="External"/><Relationship Id="rId7" Type="http://schemas.openxmlformats.org/officeDocument/2006/relationships/hyperlink" Target="https://today.umd.edu/inclusion-matters" TargetMode="External"/><Relationship Id="rId8" Type="http://schemas.openxmlformats.org/officeDocument/2006/relationships/hyperlink" Target="https://www.nbcwashington.com/news/local/umd-program-helps-students-with-developmental-disabilities-achieve-the-college-experience/281047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hyperlink" Target="http://www.youtube.com/watch?v=ZrY570MKytk" TargetMode="External"/><Relationship Id="rId7"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hyperlink" Target="https://policies.umd.edu/assets/section-v/V-100B.pdf" TargetMode="External"/><Relationship Id="rId5" Type="http://schemas.openxmlformats.org/officeDocument/2006/relationships/image" Target="../media/image2.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5.png"/><Relationship Id="rId5" Type="http://schemas.openxmlformats.org/officeDocument/2006/relationships/image" Target="../media/image23.jp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45774" y="384313"/>
            <a:ext cx="8063278" cy="6858000"/>
          </a:xfrm>
          <a:prstGeom prst="rect">
            <a:avLst/>
          </a:prstGeom>
          <a:noFill/>
          <a:ln>
            <a:noFill/>
          </a:ln>
        </p:spPr>
      </p:pic>
      <p:sp>
        <p:nvSpPr>
          <p:cNvPr id="89" name="Google Shape;89;p1"/>
          <p:cNvSpPr txBox="1"/>
          <p:nvPr>
            <p:ph type="ctrTitle"/>
          </p:nvPr>
        </p:nvSpPr>
        <p:spPr>
          <a:xfrm>
            <a:off x="2464904" y="3389724"/>
            <a:ext cx="9727096" cy="1715678"/>
          </a:xfrm>
          <a:prstGeom prst="rect">
            <a:avLst/>
          </a:prstGeom>
          <a:noFill/>
          <a:ln>
            <a:noFill/>
          </a:ln>
        </p:spPr>
        <p:txBody>
          <a:bodyPr anchorCtr="0" anchor="b" bIns="45700" lIns="91425" spcFirstLastPara="1" rIns="91425" wrap="square" tIns="45700">
            <a:noAutofit/>
          </a:bodyPr>
          <a:lstStyle/>
          <a:p>
            <a:pPr indent="0" lvl="0" marL="0" marR="8890" rtl="0" algn="ctr">
              <a:lnSpc>
                <a:spcPct val="100000"/>
              </a:lnSpc>
              <a:spcBef>
                <a:spcPts val="0"/>
              </a:spcBef>
              <a:spcAft>
                <a:spcPts val="0"/>
              </a:spcAft>
              <a:buClr>
                <a:schemeClr val="dk1"/>
              </a:buClr>
              <a:buSzPts val="4800"/>
              <a:buFont typeface="Calibri"/>
              <a:buNone/>
            </a:pPr>
            <a:r>
              <a:rPr b="1" lang="en" sz="4800">
                <a:latin typeface="Calibri"/>
                <a:ea typeface="Calibri"/>
                <a:cs typeface="Calibri"/>
                <a:sym typeface="Calibri"/>
              </a:rPr>
              <a:t>Higher Education for Students with Intellectual Disabilit</a:t>
            </a:r>
            <a:r>
              <a:rPr b="1" lang="en" sz="4800"/>
              <a:t>ies</a:t>
            </a:r>
            <a:r>
              <a:rPr b="1" lang="en" sz="4800">
                <a:latin typeface="Calibri"/>
                <a:ea typeface="Calibri"/>
                <a:cs typeface="Calibri"/>
                <a:sym typeface="Calibri"/>
              </a:rPr>
              <a:t>: </a:t>
            </a:r>
            <a:br>
              <a:rPr b="1" lang="en" sz="4800">
                <a:latin typeface="Calibri"/>
                <a:ea typeface="Calibri"/>
                <a:cs typeface="Calibri"/>
                <a:sym typeface="Calibri"/>
              </a:rPr>
            </a:br>
            <a:r>
              <a:rPr b="1" lang="en" sz="4800">
                <a:latin typeface="Calibri"/>
                <a:ea typeface="Calibri"/>
                <a:cs typeface="Calibri"/>
                <a:sym typeface="Calibri"/>
              </a:rPr>
              <a:t>University of Maryland, College Park</a:t>
            </a:r>
            <a:endParaRPr b="1" sz="4800">
              <a:latin typeface="Calibri"/>
              <a:ea typeface="Calibri"/>
              <a:cs typeface="Calibri"/>
              <a:sym typeface="Calibri"/>
            </a:endParaRPr>
          </a:p>
        </p:txBody>
      </p:sp>
      <p:pic>
        <p:nvPicPr>
          <p:cNvPr descr="Graphical user interface, application&#10;&#10;Description automatically generated with medium confidence" id="90" name="Google Shape;90;p1"/>
          <p:cNvPicPr preferRelativeResize="0"/>
          <p:nvPr/>
        </p:nvPicPr>
        <p:blipFill rotWithShape="1">
          <a:blip r:embed="rId4">
            <a:alphaModFix/>
          </a:blip>
          <a:srcRect b="0" l="0" r="0" t="0"/>
          <a:stretch/>
        </p:blipFill>
        <p:spPr>
          <a:xfrm>
            <a:off x="1713962" y="0"/>
            <a:ext cx="10478038" cy="23877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ph type="title"/>
          </p:nvPr>
        </p:nvSpPr>
        <p:spPr>
          <a:xfrm>
            <a:off x="838200" y="365125"/>
            <a:ext cx="10515600" cy="1325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93" name="Google Shape;193;p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67"/>
              </a:spcBef>
              <a:spcAft>
                <a:spcPts val="1600"/>
              </a:spcAft>
              <a:buClr>
                <a:schemeClr val="dk1"/>
              </a:buClr>
              <a:buSzPts val="2800"/>
              <a:buNone/>
            </a:pPr>
            <a:r>
              <a:t/>
            </a:r>
            <a:endParaRPr/>
          </a:p>
        </p:txBody>
      </p:sp>
      <p:pic>
        <p:nvPicPr>
          <p:cNvPr id="194" name="Google Shape;194;p11"/>
          <p:cNvPicPr preferRelativeResize="0"/>
          <p:nvPr/>
        </p:nvPicPr>
        <p:blipFill rotWithShape="1">
          <a:blip r:embed="rId3">
            <a:alphaModFix/>
          </a:blip>
          <a:srcRect b="0" l="0" r="0" t="0"/>
          <a:stretch/>
        </p:blipFill>
        <p:spPr>
          <a:xfrm>
            <a:off x="-9" y="1"/>
            <a:ext cx="12191999" cy="6857998"/>
          </a:xfrm>
          <a:prstGeom prst="rect">
            <a:avLst/>
          </a:prstGeom>
          <a:noFill/>
          <a:ln>
            <a:noFill/>
          </a:ln>
        </p:spPr>
      </p:pic>
      <p:pic>
        <p:nvPicPr>
          <p:cNvPr descr="Graphical user interface, application&#10;&#10;Description automatically generated with medium confidence" id="195" name="Google Shape;195;p11"/>
          <p:cNvPicPr preferRelativeResize="0"/>
          <p:nvPr/>
        </p:nvPicPr>
        <p:blipFill rotWithShape="1">
          <a:blip r:embed="rId4">
            <a:alphaModFix/>
          </a:blip>
          <a:srcRect b="0" l="0" r="0" t="0"/>
          <a:stretch/>
        </p:blipFill>
        <p:spPr>
          <a:xfrm>
            <a:off x="7893203" y="5636850"/>
            <a:ext cx="4341656" cy="989371"/>
          </a:xfrm>
          <a:prstGeom prst="rect">
            <a:avLst/>
          </a:prstGeom>
          <a:noFill/>
          <a:ln>
            <a:noFill/>
          </a:ln>
        </p:spPr>
      </p:pic>
      <p:sp>
        <p:nvSpPr>
          <p:cNvPr id="196" name="Google Shape;196;p11"/>
          <p:cNvSpPr txBox="1"/>
          <p:nvPr>
            <p:ph type="title"/>
          </p:nvPr>
        </p:nvSpPr>
        <p:spPr>
          <a:xfrm>
            <a:off x="1470332" y="5935"/>
            <a:ext cx="101037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
                <a:latin typeface="Calibri"/>
                <a:ea typeface="Calibri"/>
                <a:cs typeface="Calibri"/>
                <a:sym typeface="Calibri"/>
              </a:rPr>
              <a:t> Peer Mentors</a:t>
            </a:r>
            <a:endParaRPr b="1">
              <a:latin typeface="Calibri"/>
              <a:ea typeface="Calibri"/>
              <a:cs typeface="Calibri"/>
              <a:sym typeface="Calibri"/>
            </a:endParaRPr>
          </a:p>
        </p:txBody>
      </p:sp>
      <p:pic>
        <p:nvPicPr>
          <p:cNvPr id="197" name="Google Shape;197;p11"/>
          <p:cNvPicPr preferRelativeResize="0"/>
          <p:nvPr/>
        </p:nvPicPr>
        <p:blipFill rotWithShape="1">
          <a:blip r:embed="rId5">
            <a:alphaModFix/>
          </a:blip>
          <a:srcRect b="0" l="0" r="0" t="0"/>
          <a:stretch/>
        </p:blipFill>
        <p:spPr>
          <a:xfrm>
            <a:off x="8584678" y="124246"/>
            <a:ext cx="3361900" cy="2676025"/>
          </a:xfrm>
          <a:prstGeom prst="rect">
            <a:avLst/>
          </a:prstGeom>
          <a:noFill/>
          <a:ln>
            <a:noFill/>
          </a:ln>
        </p:spPr>
      </p:pic>
      <p:sp>
        <p:nvSpPr>
          <p:cNvPr id="198" name="Google Shape;198;p11"/>
          <p:cNvSpPr txBox="1"/>
          <p:nvPr>
            <p:ph idx="12" type="sldNum"/>
          </p:nvPr>
        </p:nvSpPr>
        <p:spPr>
          <a:xfrm>
            <a:off x="8610600" y="6356351"/>
            <a:ext cx="2743200" cy="3652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grpSp>
        <p:nvGrpSpPr>
          <p:cNvPr id="199" name="Google Shape;199;p11"/>
          <p:cNvGrpSpPr/>
          <p:nvPr/>
        </p:nvGrpSpPr>
        <p:grpSpPr>
          <a:xfrm>
            <a:off x="2982038" y="1404057"/>
            <a:ext cx="2274647" cy="2002178"/>
            <a:chOff x="3798060" y="1503440"/>
            <a:chExt cx="1332307" cy="808667"/>
          </a:xfrm>
        </p:grpSpPr>
        <p:sp>
          <p:nvSpPr>
            <p:cNvPr id="200" name="Google Shape;200;p11"/>
            <p:cNvSpPr/>
            <p:nvPr/>
          </p:nvSpPr>
          <p:spPr>
            <a:xfrm>
              <a:off x="3798060" y="1803907"/>
              <a:ext cx="1332300" cy="508200"/>
            </a:xfrm>
            <a:prstGeom prst="rect">
              <a:avLst/>
            </a:prstGeom>
            <a:solidFill>
              <a:srgbClr val="1B786E"/>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Calibri"/>
                  <a:ea typeface="Calibri"/>
                  <a:cs typeface="Calibri"/>
                  <a:sym typeface="Calibri"/>
                </a:rPr>
                <a:t>CRLA-Aligned Topics</a:t>
              </a:r>
              <a:endParaRPr b="0" i="0" sz="2400" u="none" cap="none" strike="noStrike">
                <a:solidFill>
                  <a:srgbClr val="FFFFFF"/>
                </a:solidFill>
                <a:latin typeface="Calibri"/>
                <a:ea typeface="Calibri"/>
                <a:cs typeface="Calibri"/>
                <a:sym typeface="Calibri"/>
              </a:endParaRPr>
            </a:p>
          </p:txBody>
        </p:sp>
        <p:sp>
          <p:nvSpPr>
            <p:cNvPr id="201" name="Google Shape;201;p11"/>
            <p:cNvSpPr/>
            <p:nvPr/>
          </p:nvSpPr>
          <p:spPr>
            <a:xfrm>
              <a:off x="3798067" y="1503440"/>
              <a:ext cx="1332300" cy="285000"/>
            </a:xfrm>
            <a:prstGeom prst="round1Rect">
              <a:avLst>
                <a:gd fmla="val 50000" name="adj"/>
              </a:avLst>
            </a:prstGeom>
            <a:solidFill>
              <a:srgbClr val="155B5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67"/>
                <a:buFont typeface="Arial"/>
                <a:buNone/>
              </a:pPr>
              <a:r>
                <a:rPr b="0" i="0" lang="en" sz="1800" u="none" cap="none" strike="noStrike">
                  <a:solidFill>
                    <a:srgbClr val="FFFFFF"/>
                  </a:solidFill>
                  <a:latin typeface="Roboto"/>
                  <a:ea typeface="Roboto"/>
                  <a:cs typeface="Roboto"/>
                  <a:sym typeface="Roboto"/>
                </a:rPr>
                <a:t>Learning New Practices</a:t>
              </a:r>
              <a:endParaRPr b="0" i="0" sz="1800" u="none" cap="none" strike="noStrike">
                <a:solidFill>
                  <a:srgbClr val="FFFFFF"/>
                </a:solidFill>
                <a:latin typeface="Calibri"/>
                <a:ea typeface="Calibri"/>
                <a:cs typeface="Calibri"/>
                <a:sym typeface="Calibri"/>
              </a:endParaRPr>
            </a:p>
          </p:txBody>
        </p:sp>
      </p:grpSp>
      <p:grpSp>
        <p:nvGrpSpPr>
          <p:cNvPr id="202" name="Google Shape;202;p11"/>
          <p:cNvGrpSpPr/>
          <p:nvPr/>
        </p:nvGrpSpPr>
        <p:grpSpPr>
          <a:xfrm>
            <a:off x="1653500" y="3581427"/>
            <a:ext cx="1848033" cy="1546562"/>
            <a:chOff x="3798076" y="1950990"/>
            <a:chExt cx="1332300" cy="987272"/>
          </a:xfrm>
        </p:grpSpPr>
        <p:sp>
          <p:nvSpPr>
            <p:cNvPr id="203" name="Google Shape;203;p11"/>
            <p:cNvSpPr/>
            <p:nvPr/>
          </p:nvSpPr>
          <p:spPr>
            <a:xfrm>
              <a:off x="3798076" y="2344862"/>
              <a:ext cx="1332300" cy="593400"/>
            </a:xfrm>
            <a:prstGeom prst="rect">
              <a:avLst/>
            </a:prstGeom>
            <a:solidFill>
              <a:srgbClr val="1B786E"/>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Roboto"/>
                  <a:ea typeface="Roboto"/>
                  <a:cs typeface="Roboto"/>
                  <a:sym typeface="Roboto"/>
                </a:rPr>
                <a:t>Lesson Plans &amp; Weekly Logs</a:t>
              </a:r>
              <a:endParaRPr b="0" i="0" sz="1800" u="none" cap="none" strike="noStrike">
                <a:solidFill>
                  <a:srgbClr val="FFFFFF"/>
                </a:solidFill>
                <a:latin typeface="Calibri"/>
                <a:ea typeface="Calibri"/>
                <a:cs typeface="Calibri"/>
                <a:sym typeface="Calibri"/>
              </a:endParaRPr>
            </a:p>
          </p:txBody>
        </p:sp>
        <p:sp>
          <p:nvSpPr>
            <p:cNvPr id="204" name="Google Shape;204;p11"/>
            <p:cNvSpPr/>
            <p:nvPr/>
          </p:nvSpPr>
          <p:spPr>
            <a:xfrm>
              <a:off x="3798076" y="1950990"/>
              <a:ext cx="1332300" cy="393900"/>
            </a:xfrm>
            <a:prstGeom prst="round1Rect">
              <a:avLst>
                <a:gd fmla="val 50000" name="adj"/>
              </a:avLst>
            </a:prstGeom>
            <a:solidFill>
              <a:srgbClr val="155B5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FFFFFF"/>
                </a:buClr>
                <a:buSzPts val="1100"/>
                <a:buFont typeface="Roboto"/>
                <a:buNone/>
              </a:pPr>
              <a:r>
                <a:rPr b="0" i="0" lang="en" sz="1800" u="none" cap="none" strike="noStrike">
                  <a:solidFill>
                    <a:srgbClr val="FFFFFF"/>
                  </a:solidFill>
                  <a:latin typeface="Roboto"/>
                  <a:ea typeface="Roboto"/>
                  <a:cs typeface="Roboto"/>
                  <a:sym typeface="Roboto"/>
                </a:rPr>
                <a:t>Planning &amp; Reflection</a:t>
              </a:r>
              <a:endParaRPr b="0" i="0" sz="1800" u="none" cap="none" strike="noStrike">
                <a:solidFill>
                  <a:srgbClr val="FFFFFF"/>
                </a:solidFill>
                <a:latin typeface="Calibri"/>
                <a:ea typeface="Calibri"/>
                <a:cs typeface="Calibri"/>
                <a:sym typeface="Calibri"/>
              </a:endParaRPr>
            </a:p>
          </p:txBody>
        </p:sp>
      </p:grpSp>
      <p:grpSp>
        <p:nvGrpSpPr>
          <p:cNvPr id="205" name="Google Shape;205;p11"/>
          <p:cNvGrpSpPr/>
          <p:nvPr/>
        </p:nvGrpSpPr>
        <p:grpSpPr>
          <a:xfrm>
            <a:off x="4520574" y="3581372"/>
            <a:ext cx="1928105" cy="1546458"/>
            <a:chOff x="5304608" y="3406943"/>
            <a:chExt cx="1332300" cy="1067111"/>
          </a:xfrm>
        </p:grpSpPr>
        <p:sp>
          <p:nvSpPr>
            <p:cNvPr id="206" name="Google Shape;206;p11"/>
            <p:cNvSpPr/>
            <p:nvPr/>
          </p:nvSpPr>
          <p:spPr>
            <a:xfrm>
              <a:off x="5304608" y="3844354"/>
              <a:ext cx="1332300" cy="629700"/>
            </a:xfrm>
            <a:prstGeom prst="rect">
              <a:avLst/>
            </a:prstGeom>
            <a:solidFill>
              <a:srgbClr val="1B786E"/>
            </a:solid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Calibri"/>
                  <a:ea typeface="Calibri"/>
                  <a:cs typeface="Calibri"/>
                  <a:sym typeface="Calibri"/>
                </a:rPr>
                <a:t>Weekly Check-ins </a:t>
              </a:r>
              <a:endParaRPr b="0" i="0" sz="2400" u="none" cap="none" strike="noStrike">
                <a:solidFill>
                  <a:srgbClr val="FFFFFF"/>
                </a:solidFill>
                <a:latin typeface="Calibri"/>
                <a:ea typeface="Calibri"/>
                <a:cs typeface="Calibri"/>
                <a:sym typeface="Calibri"/>
              </a:endParaRPr>
            </a:p>
          </p:txBody>
        </p:sp>
        <p:sp>
          <p:nvSpPr>
            <p:cNvPr id="207" name="Google Shape;207;p11"/>
            <p:cNvSpPr/>
            <p:nvPr/>
          </p:nvSpPr>
          <p:spPr>
            <a:xfrm>
              <a:off x="5304608" y="3406943"/>
              <a:ext cx="1332300" cy="432300"/>
            </a:xfrm>
            <a:prstGeom prst="round1Rect">
              <a:avLst>
                <a:gd fmla="val 50000" name="adj"/>
              </a:avLst>
            </a:prstGeom>
            <a:solidFill>
              <a:srgbClr val="155B5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067"/>
                <a:buFont typeface="Arial"/>
                <a:buNone/>
              </a:pPr>
              <a:r>
                <a:rPr b="0" i="0" lang="en" sz="1800" u="none" cap="none" strike="noStrike">
                  <a:solidFill>
                    <a:srgbClr val="FFFFFF"/>
                  </a:solidFill>
                  <a:latin typeface="Roboto"/>
                  <a:ea typeface="Roboto"/>
                  <a:cs typeface="Roboto"/>
                  <a:sym typeface="Roboto"/>
                </a:rPr>
                <a:t>On-going Support</a:t>
              </a:r>
              <a:endParaRPr b="0" i="0" sz="1800" u="none" cap="none" strike="noStrike">
                <a:solidFill>
                  <a:srgbClr val="FFFFFF"/>
                </a:solidFill>
                <a:latin typeface="Calibri"/>
                <a:ea typeface="Calibri"/>
                <a:cs typeface="Calibri"/>
                <a:sym typeface="Calibri"/>
              </a:endParaRPr>
            </a:p>
          </p:txBody>
        </p:sp>
      </p:grpSp>
      <p:sp>
        <p:nvSpPr>
          <p:cNvPr id="208" name="Google Shape;208;p11"/>
          <p:cNvSpPr/>
          <p:nvPr/>
        </p:nvSpPr>
        <p:spPr>
          <a:xfrm rot="2261427">
            <a:off x="2157647" y="2398474"/>
            <a:ext cx="326794" cy="969277"/>
          </a:xfrm>
          <a:prstGeom prst="curvedRightArrow">
            <a:avLst>
              <a:gd fmla="val 25000" name="adj1"/>
              <a:gd fmla="val 50000" name="adj2"/>
              <a:gd fmla="val 17711"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p11"/>
          <p:cNvSpPr/>
          <p:nvPr/>
        </p:nvSpPr>
        <p:spPr>
          <a:xfrm rot="-5400000">
            <a:off x="3956021" y="5141515"/>
            <a:ext cx="326700" cy="1020900"/>
          </a:xfrm>
          <a:prstGeom prst="curvedRightArrow">
            <a:avLst>
              <a:gd fmla="val 25000" name="adj1"/>
              <a:gd fmla="val 50000" name="adj2"/>
              <a:gd fmla="val 17711"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 name="Google Shape;210;p11"/>
          <p:cNvSpPr/>
          <p:nvPr/>
        </p:nvSpPr>
        <p:spPr>
          <a:xfrm rot="8269738">
            <a:off x="5771446" y="2403988"/>
            <a:ext cx="326657" cy="958298"/>
          </a:xfrm>
          <a:prstGeom prst="curvedRightArrow">
            <a:avLst>
              <a:gd fmla="val 25000" name="adj1"/>
              <a:gd fmla="val 50000" name="adj2"/>
              <a:gd fmla="val 17711"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11" name="Google Shape;211;p11"/>
          <p:cNvPicPr preferRelativeResize="0"/>
          <p:nvPr/>
        </p:nvPicPr>
        <p:blipFill rotWithShape="1">
          <a:blip r:embed="rId6">
            <a:alphaModFix/>
          </a:blip>
          <a:srcRect b="0" l="0" r="0" t="0"/>
          <a:stretch/>
        </p:blipFill>
        <p:spPr>
          <a:xfrm rot="-5400000">
            <a:off x="111389" y="4325562"/>
            <a:ext cx="2002151" cy="323971"/>
          </a:xfrm>
          <a:prstGeom prst="rect">
            <a:avLst/>
          </a:prstGeom>
          <a:noFill/>
          <a:ln>
            <a:noFill/>
          </a:ln>
        </p:spPr>
      </p:pic>
      <p:pic>
        <p:nvPicPr>
          <p:cNvPr id="212" name="Google Shape;212;p11"/>
          <p:cNvPicPr preferRelativeResize="0"/>
          <p:nvPr/>
        </p:nvPicPr>
        <p:blipFill rotWithShape="1">
          <a:blip r:embed="rId7">
            <a:alphaModFix/>
          </a:blip>
          <a:srcRect b="16730" l="0" r="0" t="-16730"/>
          <a:stretch/>
        </p:blipFill>
        <p:spPr>
          <a:xfrm>
            <a:off x="6820200" y="2418418"/>
            <a:ext cx="4220800" cy="31656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5714bf307b_2_50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18" name="Google Shape;218;g15714bf307b_2_50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67"/>
              </a:spcBef>
              <a:spcAft>
                <a:spcPts val="1600"/>
              </a:spcAft>
              <a:buClr>
                <a:schemeClr val="dk1"/>
              </a:buClr>
              <a:buSzPts val="2800"/>
              <a:buNone/>
            </a:pPr>
            <a:r>
              <a:t/>
            </a:r>
            <a:endParaRPr/>
          </a:p>
        </p:txBody>
      </p:sp>
      <p:pic>
        <p:nvPicPr>
          <p:cNvPr id="219" name="Google Shape;219;g15714bf307b_2_509"/>
          <p:cNvPicPr preferRelativeResize="0"/>
          <p:nvPr/>
        </p:nvPicPr>
        <p:blipFill rotWithShape="1">
          <a:blip r:embed="rId3">
            <a:alphaModFix/>
          </a:blip>
          <a:srcRect b="0" l="0" r="0" t="0"/>
          <a:stretch/>
        </p:blipFill>
        <p:spPr>
          <a:xfrm>
            <a:off x="3" y="0"/>
            <a:ext cx="12191999" cy="6857998"/>
          </a:xfrm>
          <a:prstGeom prst="rect">
            <a:avLst/>
          </a:prstGeom>
          <a:noFill/>
          <a:ln>
            <a:noFill/>
          </a:ln>
        </p:spPr>
      </p:pic>
      <p:pic>
        <p:nvPicPr>
          <p:cNvPr descr="Graphical user interface, application&#10;&#10;Description automatically generated with medium confidence" id="220" name="Google Shape;220;g15714bf307b_2_509"/>
          <p:cNvPicPr preferRelativeResize="0"/>
          <p:nvPr/>
        </p:nvPicPr>
        <p:blipFill rotWithShape="1">
          <a:blip r:embed="rId4">
            <a:alphaModFix/>
          </a:blip>
          <a:srcRect b="0" l="0" r="0" t="0"/>
          <a:stretch/>
        </p:blipFill>
        <p:spPr>
          <a:xfrm>
            <a:off x="7601245" y="5554681"/>
            <a:ext cx="4341657" cy="989371"/>
          </a:xfrm>
          <a:prstGeom prst="rect">
            <a:avLst/>
          </a:prstGeom>
          <a:noFill/>
          <a:ln>
            <a:noFill/>
          </a:ln>
        </p:spPr>
      </p:pic>
      <p:sp>
        <p:nvSpPr>
          <p:cNvPr id="221" name="Google Shape;221;g15714bf307b_2_509"/>
          <p:cNvSpPr txBox="1"/>
          <p:nvPr>
            <p:ph type="title"/>
          </p:nvPr>
        </p:nvSpPr>
        <p:spPr>
          <a:xfrm>
            <a:off x="1657767" y="213859"/>
            <a:ext cx="101037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
                <a:latin typeface="Calibri"/>
                <a:ea typeface="Calibri"/>
                <a:cs typeface="Calibri"/>
                <a:sym typeface="Calibri"/>
              </a:rPr>
              <a:t>Academic, Social and Career Supports</a:t>
            </a:r>
            <a:endParaRPr b="1">
              <a:latin typeface="Calibri"/>
              <a:ea typeface="Calibri"/>
              <a:cs typeface="Calibri"/>
              <a:sym typeface="Calibri"/>
            </a:endParaRPr>
          </a:p>
        </p:txBody>
      </p:sp>
      <p:sp>
        <p:nvSpPr>
          <p:cNvPr id="222" name="Google Shape;222;g15714bf307b_2_50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223" name="Google Shape;223;g15714bf307b_2_509"/>
          <p:cNvSpPr txBox="1"/>
          <p:nvPr/>
        </p:nvSpPr>
        <p:spPr>
          <a:xfrm>
            <a:off x="1657767" y="1142701"/>
            <a:ext cx="9861000" cy="4572600"/>
          </a:xfrm>
          <a:prstGeom prst="rect">
            <a:avLst/>
          </a:prstGeom>
          <a:noFill/>
          <a:ln>
            <a:noFill/>
          </a:ln>
        </p:spPr>
        <p:txBody>
          <a:bodyPr anchorCtr="0" anchor="t" bIns="45700" lIns="91425" spcFirstLastPara="1" rIns="91425" wrap="square" tIns="45700">
            <a:noAutofit/>
          </a:bodyPr>
          <a:lstStyle/>
          <a:p>
            <a:pPr indent="-406400" lvl="0" marL="457200" marR="282567" rtl="0" algn="l">
              <a:lnSpc>
                <a:spcPct val="1151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Individualized Goal Setting and Tracking </a:t>
            </a:r>
            <a:endParaRPr sz="2800">
              <a:solidFill>
                <a:schemeClr val="dk1"/>
              </a:solidFill>
              <a:latin typeface="Calibri"/>
              <a:ea typeface="Calibri"/>
              <a:cs typeface="Calibri"/>
              <a:sym typeface="Calibri"/>
            </a:endParaRPr>
          </a:p>
          <a:p>
            <a:pPr indent="-406400" lvl="0" marL="457200" marR="282567" rtl="0" algn="l">
              <a:lnSpc>
                <a:spcPct val="1151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Trained RAs</a:t>
            </a:r>
            <a:endParaRPr sz="2800">
              <a:solidFill>
                <a:schemeClr val="dk1"/>
              </a:solidFill>
              <a:latin typeface="Calibri"/>
              <a:ea typeface="Calibri"/>
              <a:cs typeface="Calibri"/>
              <a:sym typeface="Calibri"/>
            </a:endParaRPr>
          </a:p>
          <a:p>
            <a:pPr indent="-406400" lvl="0" marL="457200" marR="282567" rtl="0" algn="l">
              <a:lnSpc>
                <a:spcPct val="1151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Informed Professors</a:t>
            </a:r>
            <a:endParaRPr sz="2800">
              <a:solidFill>
                <a:schemeClr val="dk1"/>
              </a:solidFill>
              <a:latin typeface="Calibri"/>
              <a:ea typeface="Calibri"/>
              <a:cs typeface="Calibri"/>
              <a:sym typeface="Calibri"/>
            </a:endParaRPr>
          </a:p>
          <a:p>
            <a:pPr indent="-406400" lvl="0" marL="457200" marR="282567" rtl="0" algn="l">
              <a:lnSpc>
                <a:spcPct val="1151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Peer Mentor coordination and collaboration to provide supports </a:t>
            </a:r>
            <a:endParaRPr sz="2800">
              <a:solidFill>
                <a:schemeClr val="dk1"/>
              </a:solidFill>
              <a:latin typeface="Calibri"/>
              <a:ea typeface="Calibri"/>
              <a:cs typeface="Calibri"/>
              <a:sym typeface="Calibri"/>
            </a:endParaRPr>
          </a:p>
          <a:p>
            <a:pPr indent="-406400" lvl="3" marL="1828800" marR="282567" rtl="0" algn="l">
              <a:lnSpc>
                <a:spcPct val="115100"/>
              </a:lnSpc>
              <a:spcBef>
                <a:spcPts val="10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Assignments, tests, classroom</a:t>
            </a:r>
            <a:endParaRPr sz="2800">
              <a:solidFill>
                <a:schemeClr val="dk1"/>
              </a:solidFill>
              <a:latin typeface="Calibri"/>
              <a:ea typeface="Calibri"/>
              <a:cs typeface="Calibri"/>
              <a:sym typeface="Calibri"/>
            </a:endParaRPr>
          </a:p>
          <a:p>
            <a:pPr indent="-406400" lvl="3" marL="1828800" marR="282567" rtl="0" algn="l">
              <a:lnSpc>
                <a:spcPct val="115100"/>
              </a:lnSpc>
              <a:spcBef>
                <a:spcPts val="10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On-the-job</a:t>
            </a:r>
            <a:endParaRPr sz="2800">
              <a:solidFill>
                <a:schemeClr val="dk1"/>
              </a:solidFill>
              <a:latin typeface="Calibri"/>
              <a:ea typeface="Calibri"/>
              <a:cs typeface="Calibri"/>
              <a:sym typeface="Calibri"/>
            </a:endParaRPr>
          </a:p>
          <a:p>
            <a:pPr indent="-406400" lvl="3" marL="1828800" marR="282567" rtl="0" algn="l">
              <a:lnSpc>
                <a:spcPct val="115100"/>
              </a:lnSpc>
              <a:spcBef>
                <a:spcPts val="10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Social/Communication</a:t>
            </a:r>
            <a:endParaRPr sz="2800">
              <a:solidFill>
                <a:schemeClr val="dk1"/>
              </a:solidFill>
              <a:latin typeface="Calibri"/>
              <a:ea typeface="Calibri"/>
              <a:cs typeface="Calibri"/>
              <a:sym typeface="Calibri"/>
            </a:endParaRPr>
          </a:p>
          <a:p>
            <a:pPr indent="0" lvl="0" marL="1371600" marR="282567" rtl="0" algn="ctr">
              <a:lnSpc>
                <a:spcPct val="115100"/>
              </a:lnSpc>
              <a:spcBef>
                <a:spcPts val="100"/>
              </a:spcBef>
              <a:spcAft>
                <a:spcPts val="0"/>
              </a:spcAft>
              <a:buNone/>
            </a:pPr>
            <a:r>
              <a:rPr b="1" lang="en" sz="2800">
                <a:solidFill>
                  <a:schemeClr val="dk1"/>
                </a:solidFill>
                <a:latin typeface="Calibri"/>
                <a:ea typeface="Calibri"/>
                <a:cs typeface="Calibri"/>
                <a:sym typeface="Calibri"/>
              </a:rPr>
              <a:t>We do not provide 24/7 support</a:t>
            </a:r>
            <a:endParaRPr b="1" sz="2800">
              <a:solidFill>
                <a:schemeClr val="dk1"/>
              </a:solidFill>
              <a:latin typeface="Calibri"/>
              <a:ea typeface="Calibri"/>
              <a:cs typeface="Calibri"/>
              <a:sym typeface="Calibri"/>
            </a:endParaRPr>
          </a:p>
        </p:txBody>
      </p:sp>
      <p:pic>
        <p:nvPicPr>
          <p:cNvPr id="224" name="Google Shape;224;g15714bf307b_2_509"/>
          <p:cNvPicPr preferRelativeResize="0"/>
          <p:nvPr/>
        </p:nvPicPr>
        <p:blipFill rotWithShape="1">
          <a:blip r:embed="rId5">
            <a:alphaModFix/>
          </a:blip>
          <a:srcRect b="0" l="0" r="0" t="0"/>
          <a:stretch/>
        </p:blipFill>
        <p:spPr>
          <a:xfrm rot="-5400000">
            <a:off x="203033" y="4840315"/>
            <a:ext cx="2002151" cy="3239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5714bf307b_2_4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30" name="Google Shape;230;g15714bf307b_2_4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31" name="Google Shape;231;g15714bf307b_2_426"/>
          <p:cNvPicPr preferRelativeResize="0"/>
          <p:nvPr/>
        </p:nvPicPr>
        <p:blipFill rotWithShape="1">
          <a:blip r:embed="rId3">
            <a:alphaModFix/>
          </a:blip>
          <a:srcRect b="0" l="0" r="0" t="0"/>
          <a:stretch/>
        </p:blipFill>
        <p:spPr>
          <a:xfrm>
            <a:off x="0" y="0"/>
            <a:ext cx="12191999" cy="6857998"/>
          </a:xfrm>
          <a:prstGeom prst="rect">
            <a:avLst/>
          </a:prstGeom>
          <a:noFill/>
          <a:ln>
            <a:noFill/>
          </a:ln>
        </p:spPr>
      </p:pic>
      <p:pic>
        <p:nvPicPr>
          <p:cNvPr id="232" name="Google Shape;232;g15714bf307b_2_426"/>
          <p:cNvPicPr preferRelativeResize="0"/>
          <p:nvPr/>
        </p:nvPicPr>
        <p:blipFill rotWithShape="1">
          <a:blip r:embed="rId4">
            <a:alphaModFix/>
          </a:blip>
          <a:srcRect b="0" l="0" r="0" t="0"/>
          <a:stretch/>
        </p:blipFill>
        <p:spPr>
          <a:xfrm rot="-5400000">
            <a:off x="215098" y="4840384"/>
            <a:ext cx="2002151" cy="323971"/>
          </a:xfrm>
          <a:prstGeom prst="rect">
            <a:avLst/>
          </a:prstGeom>
          <a:noFill/>
          <a:ln>
            <a:noFill/>
          </a:ln>
        </p:spPr>
      </p:pic>
      <p:pic>
        <p:nvPicPr>
          <p:cNvPr id="233" name="Google Shape;233;g15714bf307b_2_426"/>
          <p:cNvPicPr preferRelativeResize="0"/>
          <p:nvPr/>
        </p:nvPicPr>
        <p:blipFill>
          <a:blip r:embed="rId5">
            <a:alphaModFix/>
          </a:blip>
          <a:stretch>
            <a:fillRect/>
          </a:stretch>
        </p:blipFill>
        <p:spPr>
          <a:xfrm>
            <a:off x="1558000" y="356450"/>
            <a:ext cx="10926126" cy="614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5714bf307b_2_33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39" name="Google Shape;239;g15714bf307b_2_3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67"/>
              </a:spcBef>
              <a:spcAft>
                <a:spcPts val="1600"/>
              </a:spcAft>
              <a:buClr>
                <a:schemeClr val="dk1"/>
              </a:buClr>
              <a:buSzPts val="2800"/>
              <a:buNone/>
            </a:pPr>
            <a:r>
              <a:t/>
            </a:r>
            <a:endParaRPr/>
          </a:p>
        </p:txBody>
      </p:sp>
      <p:pic>
        <p:nvPicPr>
          <p:cNvPr id="240" name="Google Shape;240;g15714bf307b_2_339"/>
          <p:cNvPicPr preferRelativeResize="0"/>
          <p:nvPr/>
        </p:nvPicPr>
        <p:blipFill rotWithShape="1">
          <a:blip r:embed="rId3">
            <a:alphaModFix/>
          </a:blip>
          <a:srcRect b="0" l="0" r="0" t="0"/>
          <a:stretch/>
        </p:blipFill>
        <p:spPr>
          <a:xfrm>
            <a:off x="0" y="17296"/>
            <a:ext cx="12191999" cy="6857998"/>
          </a:xfrm>
          <a:prstGeom prst="rect">
            <a:avLst/>
          </a:prstGeom>
          <a:noFill/>
          <a:ln>
            <a:noFill/>
          </a:ln>
        </p:spPr>
      </p:pic>
      <p:pic>
        <p:nvPicPr>
          <p:cNvPr descr="Graphical user interface, application&#10;&#10;Description automatically generated with medium confidence" id="241" name="Google Shape;241;g15714bf307b_2_339"/>
          <p:cNvPicPr preferRelativeResize="0"/>
          <p:nvPr/>
        </p:nvPicPr>
        <p:blipFill rotWithShape="1">
          <a:blip r:embed="rId4">
            <a:alphaModFix/>
          </a:blip>
          <a:srcRect b="0" l="0" r="0" t="0"/>
          <a:stretch/>
        </p:blipFill>
        <p:spPr>
          <a:xfrm>
            <a:off x="7601245" y="5554681"/>
            <a:ext cx="4341657" cy="989371"/>
          </a:xfrm>
          <a:prstGeom prst="rect">
            <a:avLst/>
          </a:prstGeom>
          <a:noFill/>
          <a:ln>
            <a:noFill/>
          </a:ln>
        </p:spPr>
      </p:pic>
      <p:sp>
        <p:nvSpPr>
          <p:cNvPr id="242" name="Google Shape;242;g15714bf307b_2_339"/>
          <p:cNvSpPr txBox="1"/>
          <p:nvPr>
            <p:ph type="title"/>
          </p:nvPr>
        </p:nvSpPr>
        <p:spPr>
          <a:xfrm>
            <a:off x="1669299" y="87701"/>
            <a:ext cx="101037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
                <a:latin typeface="Calibri"/>
                <a:ea typeface="Calibri"/>
                <a:cs typeface="Calibri"/>
                <a:sym typeface="Calibri"/>
              </a:rPr>
              <a:t>Peer Advocacy</a:t>
            </a:r>
            <a:endParaRPr b="1">
              <a:latin typeface="Calibri"/>
              <a:ea typeface="Calibri"/>
              <a:cs typeface="Calibri"/>
              <a:sym typeface="Calibri"/>
            </a:endParaRPr>
          </a:p>
        </p:txBody>
      </p:sp>
      <p:pic>
        <p:nvPicPr>
          <p:cNvPr id="243" name="Google Shape;243;g15714bf307b_2_339"/>
          <p:cNvPicPr preferRelativeResize="0"/>
          <p:nvPr/>
        </p:nvPicPr>
        <p:blipFill rotWithShape="1">
          <a:blip r:embed="rId5">
            <a:alphaModFix/>
          </a:blip>
          <a:srcRect b="0" l="0" r="0" t="0"/>
          <a:stretch/>
        </p:blipFill>
        <p:spPr>
          <a:xfrm>
            <a:off x="5862367" y="-3"/>
            <a:ext cx="6329636" cy="4851865"/>
          </a:xfrm>
          <a:prstGeom prst="rect">
            <a:avLst/>
          </a:prstGeom>
          <a:noFill/>
          <a:ln>
            <a:noFill/>
          </a:ln>
        </p:spPr>
      </p:pic>
      <p:sp>
        <p:nvSpPr>
          <p:cNvPr id="244" name="Google Shape;244;g15714bf307b_2_3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sp>
        <p:nvSpPr>
          <p:cNvPr id="245" name="Google Shape;245;g15714bf307b_2_339"/>
          <p:cNvSpPr txBox="1"/>
          <p:nvPr/>
        </p:nvSpPr>
        <p:spPr>
          <a:xfrm>
            <a:off x="1764833" y="1536634"/>
            <a:ext cx="4037700" cy="4535100"/>
          </a:xfrm>
          <a:prstGeom prst="rect">
            <a:avLst/>
          </a:prstGeom>
          <a:noFill/>
          <a:ln>
            <a:noFill/>
          </a:ln>
        </p:spPr>
        <p:txBody>
          <a:bodyPr anchorCtr="0" anchor="t" bIns="121900" lIns="121900" spcFirstLastPara="1" rIns="121900" wrap="square" tIns="121900">
            <a:spAutoFit/>
          </a:bodyPr>
          <a:lstStyle/>
          <a:p>
            <a:pPr indent="-499501" lvl="0" marL="609584" marR="0" rtl="0" algn="l">
              <a:lnSpc>
                <a:spcPct val="100000"/>
              </a:lnSpc>
              <a:spcBef>
                <a:spcPts val="0"/>
              </a:spcBef>
              <a:spcAft>
                <a:spcPts val="0"/>
              </a:spcAft>
              <a:buClr>
                <a:schemeClr val="dk1"/>
              </a:buClr>
              <a:buSzPts val="2533"/>
              <a:buFont typeface="Calibri"/>
              <a:buChar char="●"/>
            </a:pPr>
            <a:r>
              <a:rPr lang="en" sz="2533">
                <a:solidFill>
                  <a:schemeClr val="dk1"/>
                </a:solidFill>
                <a:latin typeface="Calibri"/>
                <a:ea typeface="Calibri"/>
                <a:cs typeface="Calibri"/>
                <a:sym typeface="Calibri"/>
              </a:rPr>
              <a:t>Share personal experience &amp; perspective with self advocacy</a:t>
            </a:r>
            <a:endParaRPr sz="2533">
              <a:solidFill>
                <a:schemeClr val="dk1"/>
              </a:solidFill>
              <a:latin typeface="Calibri"/>
              <a:ea typeface="Calibri"/>
              <a:cs typeface="Calibri"/>
              <a:sym typeface="Calibri"/>
            </a:endParaRPr>
          </a:p>
          <a:p>
            <a:pPr indent="-389445" lvl="0" marL="457200" rtl="0" algn="l">
              <a:spcBef>
                <a:spcPts val="0"/>
              </a:spcBef>
              <a:spcAft>
                <a:spcPts val="0"/>
              </a:spcAft>
              <a:buClr>
                <a:schemeClr val="dk1"/>
              </a:buClr>
              <a:buSzPts val="2533"/>
              <a:buFont typeface="Calibri"/>
              <a:buChar char="●"/>
            </a:pPr>
            <a:r>
              <a:rPr lang="en" sz="2533">
                <a:solidFill>
                  <a:schemeClr val="dk1"/>
                </a:solidFill>
                <a:latin typeface="Calibri"/>
                <a:ea typeface="Calibri"/>
                <a:cs typeface="Calibri"/>
                <a:sym typeface="Calibri"/>
              </a:rPr>
              <a:t>Contribute to peer mentor class</a:t>
            </a:r>
            <a:endParaRPr sz="2533">
              <a:solidFill>
                <a:schemeClr val="dk1"/>
              </a:solidFill>
              <a:latin typeface="Calibri"/>
              <a:ea typeface="Calibri"/>
              <a:cs typeface="Calibri"/>
              <a:sym typeface="Calibri"/>
            </a:endParaRPr>
          </a:p>
          <a:p>
            <a:pPr indent="-499501" lvl="0" marL="609584" marR="0" rtl="0" algn="l">
              <a:lnSpc>
                <a:spcPct val="100000"/>
              </a:lnSpc>
              <a:spcBef>
                <a:spcPts val="0"/>
              </a:spcBef>
              <a:spcAft>
                <a:spcPts val="0"/>
              </a:spcAft>
              <a:buClr>
                <a:schemeClr val="dk1"/>
              </a:buClr>
              <a:buSzPts val="2533"/>
              <a:buFont typeface="Calibri"/>
              <a:buChar char="●"/>
            </a:pPr>
            <a:r>
              <a:rPr lang="en" sz="2533">
                <a:solidFill>
                  <a:schemeClr val="dk1"/>
                </a:solidFill>
                <a:latin typeface="Calibri"/>
                <a:ea typeface="Calibri"/>
                <a:cs typeface="Calibri"/>
                <a:sym typeface="Calibri"/>
              </a:rPr>
              <a:t>Identify weekly activities</a:t>
            </a:r>
            <a:endParaRPr sz="2533">
              <a:solidFill>
                <a:schemeClr val="dk1"/>
              </a:solidFill>
              <a:latin typeface="Calibri"/>
              <a:ea typeface="Calibri"/>
              <a:cs typeface="Calibri"/>
              <a:sym typeface="Calibri"/>
            </a:endParaRPr>
          </a:p>
          <a:p>
            <a:pPr indent="-389445" lvl="0" marL="457200" rtl="0" algn="l">
              <a:spcBef>
                <a:spcPts val="0"/>
              </a:spcBef>
              <a:spcAft>
                <a:spcPts val="0"/>
              </a:spcAft>
              <a:buClr>
                <a:schemeClr val="dk1"/>
              </a:buClr>
              <a:buSzPts val="2533"/>
              <a:buFont typeface="Calibri"/>
              <a:buChar char="●"/>
            </a:pPr>
            <a:r>
              <a:rPr lang="en" sz="2533">
                <a:solidFill>
                  <a:schemeClr val="dk1"/>
                </a:solidFill>
                <a:latin typeface="Calibri"/>
                <a:ea typeface="Calibri"/>
                <a:cs typeface="Calibri"/>
                <a:sym typeface="Calibri"/>
              </a:rPr>
              <a:t>Support TerpsExceed students with Portfolio</a:t>
            </a:r>
            <a:endParaRPr sz="2533">
              <a:solidFill>
                <a:schemeClr val="dk1"/>
              </a:solidFill>
              <a:latin typeface="Calibri"/>
              <a:ea typeface="Calibri"/>
              <a:cs typeface="Calibri"/>
              <a:sym typeface="Calibri"/>
            </a:endParaRPr>
          </a:p>
          <a:p>
            <a:pPr indent="-389445" lvl="0" marL="457200" rtl="0" algn="l">
              <a:spcBef>
                <a:spcPts val="0"/>
              </a:spcBef>
              <a:spcAft>
                <a:spcPts val="0"/>
              </a:spcAft>
              <a:buClr>
                <a:schemeClr val="dk1"/>
              </a:buClr>
              <a:buSzPts val="2533"/>
              <a:buFont typeface="Calibri"/>
              <a:buChar char="●"/>
            </a:pPr>
            <a:r>
              <a:rPr lang="en" sz="2533">
                <a:solidFill>
                  <a:schemeClr val="dk1"/>
                </a:solidFill>
                <a:latin typeface="Calibri"/>
                <a:ea typeface="Calibri"/>
                <a:cs typeface="Calibri"/>
                <a:sym typeface="Calibri"/>
              </a:rPr>
              <a:t>Support career class</a:t>
            </a:r>
            <a:endParaRPr sz="2533">
              <a:solidFill>
                <a:schemeClr val="dk1"/>
              </a:solidFill>
              <a:latin typeface="Calibri"/>
              <a:ea typeface="Calibri"/>
              <a:cs typeface="Calibri"/>
              <a:sym typeface="Calibri"/>
            </a:endParaRPr>
          </a:p>
        </p:txBody>
      </p:sp>
      <p:pic>
        <p:nvPicPr>
          <p:cNvPr id="246" name="Google Shape;246;g15714bf307b_2_339"/>
          <p:cNvPicPr preferRelativeResize="0"/>
          <p:nvPr/>
        </p:nvPicPr>
        <p:blipFill rotWithShape="1">
          <a:blip r:embed="rId6">
            <a:alphaModFix/>
          </a:blip>
          <a:srcRect b="0" l="0" r="0" t="0"/>
          <a:stretch/>
        </p:blipFill>
        <p:spPr>
          <a:xfrm rot="-5400000">
            <a:off x="182672" y="4886305"/>
            <a:ext cx="2002151" cy="3239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15714bf307b_2_171"/>
          <p:cNvPicPr preferRelativeResize="0"/>
          <p:nvPr/>
        </p:nvPicPr>
        <p:blipFill rotWithShape="1">
          <a:blip r:embed="rId3">
            <a:alphaModFix/>
          </a:blip>
          <a:srcRect b="0" l="0" r="0" t="0"/>
          <a:stretch/>
        </p:blipFill>
        <p:spPr>
          <a:xfrm>
            <a:off x="-1" y="0"/>
            <a:ext cx="9772076" cy="6857998"/>
          </a:xfrm>
          <a:prstGeom prst="rect">
            <a:avLst/>
          </a:prstGeom>
          <a:noFill/>
          <a:ln>
            <a:noFill/>
          </a:ln>
        </p:spPr>
      </p:pic>
      <p:sp>
        <p:nvSpPr>
          <p:cNvPr id="253" name="Google Shape;253;g15714bf307b_2_171"/>
          <p:cNvSpPr txBox="1"/>
          <p:nvPr>
            <p:ph type="title"/>
          </p:nvPr>
        </p:nvSpPr>
        <p:spPr>
          <a:xfrm>
            <a:off x="1308059" y="43569"/>
            <a:ext cx="9000600" cy="690000"/>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chemeClr val="dk1"/>
              </a:buClr>
              <a:buSzPts val="4400"/>
              <a:buFont typeface="Calibri"/>
              <a:buNone/>
            </a:pPr>
            <a:r>
              <a:rPr b="1" lang="en">
                <a:latin typeface="Calibri"/>
                <a:ea typeface="Calibri"/>
                <a:cs typeface="Calibri"/>
                <a:sym typeface="Calibri"/>
              </a:rPr>
              <a:t>TerpsEXCEED Admissions</a:t>
            </a:r>
            <a:endParaRPr b="1">
              <a:solidFill>
                <a:srgbClr val="C00000"/>
              </a:solidFill>
              <a:latin typeface="Calibri"/>
              <a:ea typeface="Calibri"/>
              <a:cs typeface="Calibri"/>
              <a:sym typeface="Calibri"/>
            </a:endParaRPr>
          </a:p>
        </p:txBody>
      </p:sp>
      <p:sp>
        <p:nvSpPr>
          <p:cNvPr id="254" name="Google Shape;254;g15714bf307b_2_171"/>
          <p:cNvSpPr txBox="1"/>
          <p:nvPr>
            <p:ph idx="1" type="body"/>
          </p:nvPr>
        </p:nvSpPr>
        <p:spPr>
          <a:xfrm>
            <a:off x="1210625" y="777075"/>
            <a:ext cx="11065500" cy="6081000"/>
          </a:xfrm>
          <a:prstGeom prst="rect">
            <a:avLst/>
          </a:prstGeom>
          <a:noFill/>
          <a:ln>
            <a:noFill/>
          </a:ln>
        </p:spPr>
        <p:txBody>
          <a:bodyPr anchorCtr="0" anchor="t" bIns="45700" lIns="91425" spcFirstLastPara="1" rIns="91425" wrap="square" tIns="45700">
            <a:noAutofit/>
          </a:bodyPr>
          <a:lstStyle/>
          <a:p>
            <a:pPr indent="-438150" lvl="0" marL="514350" marR="282567" rtl="0" algn="l">
              <a:lnSpc>
                <a:spcPct val="115100"/>
              </a:lnSpc>
              <a:spcBef>
                <a:spcPts val="0"/>
              </a:spcBef>
              <a:spcAft>
                <a:spcPts val="0"/>
              </a:spcAft>
              <a:buClr>
                <a:schemeClr val="dk1"/>
              </a:buClr>
              <a:buSzPts val="2400"/>
              <a:buChar char="●"/>
            </a:pPr>
            <a:r>
              <a:rPr lang="en" sz="2400"/>
              <a:t>Application Timeline:</a:t>
            </a:r>
            <a:endParaRPr sz="2400"/>
          </a:p>
          <a:p>
            <a:pPr indent="-381000" lvl="1" marL="914400" marR="282567" rtl="0" algn="l">
              <a:lnSpc>
                <a:spcPct val="115100"/>
              </a:lnSpc>
              <a:spcBef>
                <a:spcPts val="0"/>
              </a:spcBef>
              <a:spcAft>
                <a:spcPts val="0"/>
              </a:spcAft>
              <a:buClr>
                <a:schemeClr val="dk1"/>
              </a:buClr>
              <a:buSzPts val="2400"/>
              <a:buChar char="○"/>
            </a:pPr>
            <a:r>
              <a:rPr lang="en"/>
              <a:t>Opening in December; closes February 1; Decisions by April 1</a:t>
            </a:r>
            <a:endParaRPr/>
          </a:p>
          <a:p>
            <a:pPr indent="-381000" lvl="1" marL="914400" marR="282567" rtl="0" algn="l">
              <a:lnSpc>
                <a:spcPct val="115100"/>
              </a:lnSpc>
              <a:spcBef>
                <a:spcPts val="100"/>
              </a:spcBef>
              <a:spcAft>
                <a:spcPts val="0"/>
              </a:spcAft>
              <a:buClr>
                <a:schemeClr val="dk1"/>
              </a:buClr>
              <a:buSzPts val="2400"/>
              <a:buChar char="○"/>
            </a:pPr>
            <a:r>
              <a:rPr lang="en"/>
              <a:t>Student and Family Interviews for those found eligible</a:t>
            </a:r>
            <a:endParaRPr/>
          </a:p>
          <a:p>
            <a:pPr indent="-381000" lvl="1" marL="914400" marR="282567" rtl="0" algn="l">
              <a:lnSpc>
                <a:spcPct val="115100"/>
              </a:lnSpc>
              <a:spcBef>
                <a:spcPts val="100"/>
              </a:spcBef>
              <a:spcAft>
                <a:spcPts val="0"/>
              </a:spcAft>
              <a:buClr>
                <a:schemeClr val="dk1"/>
              </a:buClr>
              <a:buSzPts val="2400"/>
              <a:buChar char="○"/>
            </a:pPr>
            <a:r>
              <a:rPr lang="en"/>
              <a:t>Housing submissions must be in by May 1</a:t>
            </a:r>
            <a:endParaRPr/>
          </a:p>
          <a:p>
            <a:pPr indent="-381000" lvl="1" marL="914400" marR="282567" rtl="0" algn="l">
              <a:lnSpc>
                <a:spcPct val="115100"/>
              </a:lnSpc>
              <a:spcBef>
                <a:spcPts val="100"/>
              </a:spcBef>
              <a:spcAft>
                <a:spcPts val="0"/>
              </a:spcAft>
              <a:buClr>
                <a:schemeClr val="dk1"/>
              </a:buClr>
              <a:buSzPts val="2400"/>
              <a:buChar char="○"/>
            </a:pPr>
            <a:r>
              <a:rPr lang="en"/>
              <a:t>Application materials on our website:              </a:t>
            </a:r>
            <a:r>
              <a:rPr lang="en" u="sng">
                <a:solidFill>
                  <a:schemeClr val="hlink"/>
                </a:solidFill>
                <a:hlinkClick r:id="rId4"/>
              </a:rPr>
              <a:t>https://www.ihehub-umd.org/terps-exceed</a:t>
            </a:r>
            <a:endParaRPr/>
          </a:p>
          <a:p>
            <a:pPr indent="-438150" lvl="0" marL="514350" marR="282567" rtl="0" algn="l">
              <a:lnSpc>
                <a:spcPct val="115100"/>
              </a:lnSpc>
              <a:spcBef>
                <a:spcPts val="100"/>
              </a:spcBef>
              <a:spcAft>
                <a:spcPts val="0"/>
              </a:spcAft>
              <a:buClr>
                <a:schemeClr val="dk1"/>
              </a:buClr>
              <a:buSzPts val="2400"/>
              <a:buChar char="●"/>
            </a:pPr>
            <a:r>
              <a:rPr lang="en" sz="2400"/>
              <a:t>Fees: </a:t>
            </a:r>
            <a:endParaRPr sz="2400"/>
          </a:p>
          <a:p>
            <a:pPr indent="-381000" lvl="1" marL="914400" marR="282567" rtl="0" algn="l">
              <a:lnSpc>
                <a:spcPct val="115100"/>
              </a:lnSpc>
              <a:spcBef>
                <a:spcPts val="100"/>
              </a:spcBef>
              <a:spcAft>
                <a:spcPts val="0"/>
              </a:spcAft>
              <a:buClr>
                <a:schemeClr val="dk1"/>
              </a:buClr>
              <a:buSzPts val="2400"/>
              <a:buChar char="○"/>
            </a:pPr>
            <a:r>
              <a:rPr lang="en"/>
              <a:t>Typical UMD tuition, Room/Board and Fees apply: </a:t>
            </a:r>
            <a:r>
              <a:rPr lang="en" u="sng">
                <a:solidFill>
                  <a:schemeClr val="hlink"/>
                </a:solidFill>
                <a:hlinkClick r:id="rId5"/>
              </a:rPr>
              <a:t>https://financialaid.umd.edu/resources-policies/cost-attendance</a:t>
            </a:r>
            <a:endParaRPr/>
          </a:p>
          <a:p>
            <a:pPr indent="-381000" lvl="1" marL="914400" marR="282567" rtl="0" algn="l">
              <a:lnSpc>
                <a:spcPct val="115100"/>
              </a:lnSpc>
              <a:spcBef>
                <a:spcPts val="100"/>
              </a:spcBef>
              <a:spcAft>
                <a:spcPts val="0"/>
              </a:spcAft>
              <a:buClr>
                <a:schemeClr val="dk1"/>
              </a:buClr>
              <a:buSzPts val="2400"/>
              <a:buChar char="○"/>
            </a:pPr>
            <a:r>
              <a:rPr lang="en"/>
              <a:t>Program Fee for extra programmatic supports $3,750 per semester</a:t>
            </a:r>
            <a:endParaRPr/>
          </a:p>
          <a:p>
            <a:pPr indent="-381000" lvl="1" marL="914400" marR="282567" rtl="0" algn="l">
              <a:lnSpc>
                <a:spcPct val="115100"/>
              </a:lnSpc>
              <a:spcBef>
                <a:spcPts val="100"/>
              </a:spcBef>
              <a:spcAft>
                <a:spcPts val="0"/>
              </a:spcAft>
              <a:buClr>
                <a:schemeClr val="dk1"/>
              </a:buClr>
              <a:buSzPts val="2400"/>
              <a:buChar char="○"/>
            </a:pPr>
            <a:r>
              <a:rPr lang="en"/>
              <a:t>Our goal is to secure the status of Comprehensive Transition Program for students with ID in order to offer financial aid</a:t>
            </a:r>
            <a:endParaRPr/>
          </a:p>
          <a:p>
            <a:pPr indent="-342900" lvl="1" marL="914400" marR="282567" rtl="0" algn="l">
              <a:lnSpc>
                <a:spcPct val="115100"/>
              </a:lnSpc>
              <a:spcBef>
                <a:spcPts val="100"/>
              </a:spcBef>
              <a:spcAft>
                <a:spcPts val="0"/>
              </a:spcAft>
              <a:buSzPts val="1800"/>
              <a:buChar char="○"/>
            </a:pPr>
            <a:r>
              <a:rPr lang="en"/>
              <a:t>Students with current VR cases with Maryland DORS may be eligible for tuition assistance at the Maryland Community College rate</a:t>
            </a:r>
            <a:endParaRPr/>
          </a:p>
          <a:p>
            <a:pPr indent="0" lvl="0" marL="0" marR="282567" rtl="0" algn="l">
              <a:lnSpc>
                <a:spcPct val="115100"/>
              </a:lnSpc>
              <a:spcBef>
                <a:spcPts val="100"/>
              </a:spcBef>
              <a:spcAft>
                <a:spcPts val="0"/>
              </a:spcAft>
              <a:buNone/>
            </a:pPr>
            <a:r>
              <a:t/>
            </a:r>
            <a:endParaRPr sz="2200"/>
          </a:p>
        </p:txBody>
      </p:sp>
      <p:pic>
        <p:nvPicPr>
          <p:cNvPr id="255" name="Google Shape;255;g15714bf307b_2_171"/>
          <p:cNvPicPr preferRelativeResize="0"/>
          <p:nvPr/>
        </p:nvPicPr>
        <p:blipFill rotWithShape="1">
          <a:blip r:embed="rId6">
            <a:alphaModFix/>
          </a:blip>
          <a:srcRect b="0" l="0" r="0" t="0"/>
          <a:stretch/>
        </p:blipFill>
        <p:spPr>
          <a:xfrm rot="-5400000">
            <a:off x="-69597" y="4846800"/>
            <a:ext cx="2002151" cy="323971"/>
          </a:xfrm>
          <a:prstGeom prst="rect">
            <a:avLst/>
          </a:prstGeom>
          <a:noFill/>
          <a:ln>
            <a:noFill/>
          </a:ln>
        </p:spPr>
      </p:pic>
      <p:pic>
        <p:nvPicPr>
          <p:cNvPr descr="Graphical user interface, application&#10;&#10;Description automatically generated with medium confidence" id="256" name="Google Shape;256;g15714bf307b_2_171"/>
          <p:cNvPicPr preferRelativeResize="0"/>
          <p:nvPr/>
        </p:nvPicPr>
        <p:blipFill rotWithShape="1">
          <a:blip r:embed="rId7">
            <a:alphaModFix/>
          </a:blip>
          <a:srcRect b="0" l="0" r="0" t="0"/>
          <a:stretch/>
        </p:blipFill>
        <p:spPr>
          <a:xfrm>
            <a:off x="8705771" y="-18222"/>
            <a:ext cx="3570278" cy="8135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txBox="1"/>
          <p:nvPr>
            <p:ph type="title"/>
          </p:nvPr>
        </p:nvSpPr>
        <p:spPr>
          <a:xfrm>
            <a:off x="838200" y="365125"/>
            <a:ext cx="10515600" cy="1325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62" name="Google Shape;262;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67"/>
              </a:spcBef>
              <a:spcAft>
                <a:spcPts val="1600"/>
              </a:spcAft>
              <a:buClr>
                <a:schemeClr val="dk1"/>
              </a:buClr>
              <a:buSzPts val="2800"/>
              <a:buNone/>
            </a:pPr>
            <a:r>
              <a:t/>
            </a:r>
            <a:endParaRPr/>
          </a:p>
        </p:txBody>
      </p:sp>
      <p:pic>
        <p:nvPicPr>
          <p:cNvPr id="263" name="Google Shape;263;p16"/>
          <p:cNvPicPr preferRelativeResize="0"/>
          <p:nvPr/>
        </p:nvPicPr>
        <p:blipFill rotWithShape="1">
          <a:blip r:embed="rId3">
            <a:alphaModFix/>
          </a:blip>
          <a:srcRect b="0" l="0" r="0" t="0"/>
          <a:stretch/>
        </p:blipFill>
        <p:spPr>
          <a:xfrm>
            <a:off x="0" y="0"/>
            <a:ext cx="12191997" cy="6858000"/>
          </a:xfrm>
          <a:prstGeom prst="rect">
            <a:avLst/>
          </a:prstGeom>
          <a:noFill/>
          <a:ln>
            <a:noFill/>
          </a:ln>
        </p:spPr>
      </p:pic>
      <p:pic>
        <p:nvPicPr>
          <p:cNvPr descr="Graphical user interface, application&#10;&#10;Description automatically generated with medium confidence" id="264" name="Google Shape;264;p16"/>
          <p:cNvPicPr preferRelativeResize="0"/>
          <p:nvPr/>
        </p:nvPicPr>
        <p:blipFill rotWithShape="1">
          <a:blip r:embed="rId4">
            <a:alphaModFix/>
          </a:blip>
          <a:srcRect b="0" l="0" r="0" t="0"/>
          <a:stretch/>
        </p:blipFill>
        <p:spPr>
          <a:xfrm>
            <a:off x="7640038" y="5759096"/>
            <a:ext cx="4341656" cy="989371"/>
          </a:xfrm>
          <a:prstGeom prst="rect">
            <a:avLst/>
          </a:prstGeom>
          <a:noFill/>
          <a:ln>
            <a:noFill/>
          </a:ln>
        </p:spPr>
      </p:pic>
      <p:sp>
        <p:nvSpPr>
          <p:cNvPr id="265" name="Google Shape;265;p16"/>
          <p:cNvSpPr txBox="1"/>
          <p:nvPr>
            <p:ph type="title"/>
          </p:nvPr>
        </p:nvSpPr>
        <p:spPr>
          <a:xfrm>
            <a:off x="1579043" y="9095"/>
            <a:ext cx="10103600" cy="763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
                <a:latin typeface="Calibri"/>
                <a:ea typeface="Calibri"/>
                <a:cs typeface="Calibri"/>
                <a:sym typeface="Calibri"/>
              </a:rPr>
              <a:t>College Success: Inclusion Works!</a:t>
            </a:r>
            <a:endParaRPr b="1">
              <a:latin typeface="Calibri"/>
              <a:ea typeface="Calibri"/>
              <a:cs typeface="Calibri"/>
              <a:sym typeface="Calibri"/>
            </a:endParaRPr>
          </a:p>
        </p:txBody>
      </p:sp>
      <p:pic>
        <p:nvPicPr>
          <p:cNvPr id="266" name="Google Shape;266;p16"/>
          <p:cNvPicPr preferRelativeResize="0"/>
          <p:nvPr/>
        </p:nvPicPr>
        <p:blipFill rotWithShape="1">
          <a:blip r:embed="rId5">
            <a:alphaModFix/>
          </a:blip>
          <a:srcRect b="0" l="0" r="0" t="0"/>
          <a:stretch/>
        </p:blipFill>
        <p:spPr>
          <a:xfrm>
            <a:off x="9311652" y="109533"/>
            <a:ext cx="2587884" cy="5602536"/>
          </a:xfrm>
          <a:prstGeom prst="rect">
            <a:avLst/>
          </a:prstGeom>
          <a:noFill/>
          <a:ln>
            <a:noFill/>
          </a:ln>
        </p:spPr>
      </p:pic>
      <p:pic>
        <p:nvPicPr>
          <p:cNvPr id="267" name="Google Shape;267;p16"/>
          <p:cNvPicPr preferRelativeResize="0"/>
          <p:nvPr/>
        </p:nvPicPr>
        <p:blipFill rotWithShape="1">
          <a:blip r:embed="rId6">
            <a:alphaModFix/>
          </a:blip>
          <a:srcRect b="0" l="0" r="0" t="0"/>
          <a:stretch/>
        </p:blipFill>
        <p:spPr>
          <a:xfrm>
            <a:off x="5002416" y="907595"/>
            <a:ext cx="3660433" cy="2001876"/>
          </a:xfrm>
          <a:prstGeom prst="rect">
            <a:avLst/>
          </a:prstGeom>
          <a:noFill/>
          <a:ln>
            <a:noFill/>
          </a:ln>
        </p:spPr>
      </p:pic>
      <p:pic>
        <p:nvPicPr>
          <p:cNvPr id="268" name="Google Shape;268;p16"/>
          <p:cNvPicPr preferRelativeResize="0"/>
          <p:nvPr/>
        </p:nvPicPr>
        <p:blipFill rotWithShape="1">
          <a:blip r:embed="rId7">
            <a:alphaModFix/>
          </a:blip>
          <a:srcRect b="0" l="0" r="0" t="0"/>
          <a:stretch/>
        </p:blipFill>
        <p:spPr>
          <a:xfrm>
            <a:off x="1508567" y="3429000"/>
            <a:ext cx="2507100" cy="3120533"/>
          </a:xfrm>
          <a:prstGeom prst="rect">
            <a:avLst/>
          </a:prstGeom>
          <a:noFill/>
          <a:ln>
            <a:noFill/>
          </a:ln>
        </p:spPr>
      </p:pic>
      <p:pic>
        <p:nvPicPr>
          <p:cNvPr id="269" name="Google Shape;269;p16"/>
          <p:cNvPicPr preferRelativeResize="0"/>
          <p:nvPr/>
        </p:nvPicPr>
        <p:blipFill rotWithShape="1">
          <a:blip r:embed="rId8">
            <a:alphaModFix/>
          </a:blip>
          <a:srcRect b="0" l="0" r="0" t="0"/>
          <a:stretch/>
        </p:blipFill>
        <p:spPr>
          <a:xfrm>
            <a:off x="1823532" y="1276187"/>
            <a:ext cx="2587867" cy="1940864"/>
          </a:xfrm>
          <a:prstGeom prst="rect">
            <a:avLst/>
          </a:prstGeom>
          <a:noFill/>
          <a:ln>
            <a:noFill/>
          </a:ln>
        </p:spPr>
      </p:pic>
      <p:pic>
        <p:nvPicPr>
          <p:cNvPr id="270" name="Google Shape;270;p16"/>
          <p:cNvPicPr preferRelativeResize="0"/>
          <p:nvPr/>
        </p:nvPicPr>
        <p:blipFill rotWithShape="1">
          <a:blip r:embed="rId9">
            <a:alphaModFix/>
          </a:blip>
          <a:srcRect b="0" l="0" r="0" t="0"/>
          <a:stretch/>
        </p:blipFill>
        <p:spPr>
          <a:xfrm>
            <a:off x="4244766" y="2765468"/>
            <a:ext cx="3928767" cy="2946601"/>
          </a:xfrm>
          <a:prstGeom prst="rect">
            <a:avLst/>
          </a:prstGeom>
          <a:noFill/>
          <a:ln>
            <a:noFill/>
          </a:ln>
        </p:spPr>
      </p:pic>
      <p:sp>
        <p:nvSpPr>
          <p:cNvPr id="271" name="Google Shape;271;p16"/>
          <p:cNvSpPr txBox="1"/>
          <p:nvPr>
            <p:ph idx="12" type="sldNum"/>
          </p:nvPr>
        </p:nvSpPr>
        <p:spPr>
          <a:xfrm>
            <a:off x="8610600" y="6356351"/>
            <a:ext cx="2743200" cy="3652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272" name="Google Shape;272;p16"/>
          <p:cNvPicPr preferRelativeResize="0"/>
          <p:nvPr/>
        </p:nvPicPr>
        <p:blipFill rotWithShape="1">
          <a:blip r:embed="rId10">
            <a:alphaModFix/>
          </a:blip>
          <a:srcRect b="0" l="0" r="0" t="0"/>
          <a:stretch/>
        </p:blipFill>
        <p:spPr>
          <a:xfrm rot="-5400000">
            <a:off x="180161" y="4840315"/>
            <a:ext cx="2002151" cy="3239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g17b067885d5_0_1"/>
          <p:cNvPicPr preferRelativeResize="0"/>
          <p:nvPr/>
        </p:nvPicPr>
        <p:blipFill>
          <a:blip r:embed="rId3">
            <a:alphaModFix/>
          </a:blip>
          <a:stretch>
            <a:fillRect/>
          </a:stretch>
        </p:blipFill>
        <p:spPr>
          <a:xfrm>
            <a:off x="0" y="-5073"/>
            <a:ext cx="12173976"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17"/>
          <p:cNvPicPr preferRelativeResize="0"/>
          <p:nvPr/>
        </p:nvPicPr>
        <p:blipFill rotWithShape="1">
          <a:blip r:embed="rId3">
            <a:alphaModFix/>
          </a:blip>
          <a:srcRect b="0" l="0" r="0" t="0"/>
          <a:stretch/>
        </p:blipFill>
        <p:spPr>
          <a:xfrm>
            <a:off x="-1" y="0"/>
            <a:ext cx="9772073" cy="6858000"/>
          </a:xfrm>
          <a:prstGeom prst="rect">
            <a:avLst/>
          </a:prstGeom>
          <a:noFill/>
          <a:ln>
            <a:noFill/>
          </a:ln>
        </p:spPr>
      </p:pic>
      <p:sp>
        <p:nvSpPr>
          <p:cNvPr id="285" name="Google Shape;285;p17"/>
          <p:cNvSpPr txBox="1"/>
          <p:nvPr>
            <p:ph type="title"/>
          </p:nvPr>
        </p:nvSpPr>
        <p:spPr>
          <a:xfrm>
            <a:off x="1933160" y="539897"/>
            <a:ext cx="9000672" cy="68993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chemeClr val="dk1"/>
              </a:buClr>
              <a:buSzPts val="4400"/>
              <a:buFont typeface="Calibri"/>
              <a:buNone/>
            </a:pPr>
            <a:r>
              <a:rPr b="1" lang="en"/>
              <a:t>Resources</a:t>
            </a:r>
            <a:endParaRPr b="1">
              <a:solidFill>
                <a:srgbClr val="C00000"/>
              </a:solidFill>
              <a:latin typeface="Calibri"/>
              <a:ea typeface="Calibri"/>
              <a:cs typeface="Calibri"/>
              <a:sym typeface="Calibri"/>
            </a:endParaRPr>
          </a:p>
        </p:txBody>
      </p:sp>
      <p:sp>
        <p:nvSpPr>
          <p:cNvPr id="286" name="Google Shape;286;p17"/>
          <p:cNvSpPr txBox="1"/>
          <p:nvPr>
            <p:ph idx="1" type="body"/>
          </p:nvPr>
        </p:nvSpPr>
        <p:spPr>
          <a:xfrm>
            <a:off x="1933152" y="1390358"/>
            <a:ext cx="9861000" cy="4572600"/>
          </a:xfrm>
          <a:prstGeom prst="rect">
            <a:avLst/>
          </a:prstGeom>
          <a:noFill/>
          <a:ln>
            <a:noFill/>
          </a:ln>
        </p:spPr>
        <p:txBody>
          <a:bodyPr anchorCtr="0" anchor="t" bIns="45700" lIns="91425" spcFirstLastPara="1" rIns="91425" wrap="square" tIns="45700">
            <a:noAutofit/>
          </a:bodyPr>
          <a:lstStyle/>
          <a:p>
            <a:pPr indent="0" lvl="0" marL="607679" marR="282567" rtl="0" algn="l">
              <a:lnSpc>
                <a:spcPct val="115100"/>
              </a:lnSpc>
              <a:spcBef>
                <a:spcPts val="0"/>
              </a:spcBef>
              <a:spcAft>
                <a:spcPts val="0"/>
              </a:spcAft>
              <a:buClr>
                <a:schemeClr val="dk1"/>
              </a:buClr>
              <a:buSzPts val="2800"/>
              <a:buNone/>
            </a:pPr>
            <a:r>
              <a:rPr lang="en" u="sng">
                <a:solidFill>
                  <a:schemeClr val="hlink"/>
                </a:solidFill>
                <a:hlinkClick r:id="rId4"/>
              </a:rPr>
              <a:t>ihehub@umd.edu</a:t>
            </a:r>
            <a:endParaRPr/>
          </a:p>
          <a:p>
            <a:pPr indent="0" lvl="0" marL="607679" marR="282567" rtl="0" algn="l">
              <a:lnSpc>
                <a:spcPct val="115100"/>
              </a:lnSpc>
              <a:spcBef>
                <a:spcPts val="100"/>
              </a:spcBef>
              <a:spcAft>
                <a:spcPts val="0"/>
              </a:spcAft>
              <a:buClr>
                <a:schemeClr val="dk1"/>
              </a:buClr>
              <a:buSzPts val="2800"/>
              <a:buNone/>
            </a:pPr>
            <a:r>
              <a:rPr lang="en" u="sng">
                <a:solidFill>
                  <a:schemeClr val="hlink"/>
                </a:solidFill>
                <a:hlinkClick r:id="rId5"/>
              </a:rPr>
              <a:t>https://www.ihehub-umd.org/terps-exceed</a:t>
            </a:r>
            <a:endParaRPr/>
          </a:p>
          <a:p>
            <a:pPr indent="0" lvl="0" marL="607679" marR="282567" rtl="0" algn="l">
              <a:lnSpc>
                <a:spcPct val="115100"/>
              </a:lnSpc>
              <a:spcBef>
                <a:spcPts val="100"/>
              </a:spcBef>
              <a:spcAft>
                <a:spcPts val="0"/>
              </a:spcAft>
              <a:buClr>
                <a:schemeClr val="dk1"/>
              </a:buClr>
              <a:buSzPts val="2800"/>
              <a:buNone/>
            </a:pPr>
            <a:r>
              <a:rPr lang="en" u="sng">
                <a:solidFill>
                  <a:schemeClr val="hlink"/>
                </a:solidFill>
                <a:hlinkClick r:id="rId6"/>
              </a:rPr>
              <a:t>Diamondback TerpsEXCEED</a:t>
            </a:r>
            <a:endParaRPr/>
          </a:p>
          <a:p>
            <a:pPr indent="0" lvl="0" marL="607678" marR="282567" rtl="0" algn="l">
              <a:lnSpc>
                <a:spcPct val="115100"/>
              </a:lnSpc>
              <a:spcBef>
                <a:spcPts val="100"/>
              </a:spcBef>
              <a:spcAft>
                <a:spcPts val="0"/>
              </a:spcAft>
              <a:buClr>
                <a:schemeClr val="dk1"/>
              </a:buClr>
              <a:buSzPts val="2800"/>
              <a:buNone/>
            </a:pPr>
            <a:r>
              <a:rPr lang="en" u="sng">
                <a:solidFill>
                  <a:schemeClr val="hlink"/>
                </a:solidFill>
                <a:hlinkClick r:id="rId7"/>
              </a:rPr>
              <a:t>https://today.umd.edu/inclusion-matters</a:t>
            </a:r>
            <a:endParaRPr/>
          </a:p>
          <a:p>
            <a:pPr indent="0" lvl="0" marL="457200" marR="282567" rtl="0" algn="l">
              <a:lnSpc>
                <a:spcPct val="115100"/>
              </a:lnSpc>
              <a:spcBef>
                <a:spcPts val="100"/>
              </a:spcBef>
              <a:spcAft>
                <a:spcPts val="0"/>
              </a:spcAft>
              <a:buClr>
                <a:schemeClr val="dk1"/>
              </a:buClr>
              <a:buSzPts val="2800"/>
              <a:buNone/>
            </a:pPr>
            <a:r>
              <a:rPr lang="en"/>
              <a:t>  </a:t>
            </a:r>
            <a:r>
              <a:rPr lang="en" u="sng">
                <a:solidFill>
                  <a:schemeClr val="hlink"/>
                </a:solidFill>
                <a:hlinkClick r:id="rId8"/>
              </a:rPr>
              <a:t>NBC TerpsEXCEED News Clip</a:t>
            </a:r>
            <a:endParaRPr/>
          </a:p>
          <a:p>
            <a:pPr indent="0" lvl="0" marL="607678" marR="282567" rtl="0" algn="l">
              <a:lnSpc>
                <a:spcPct val="115100"/>
              </a:lnSpc>
              <a:spcBef>
                <a:spcPts val="100"/>
              </a:spcBef>
              <a:spcAft>
                <a:spcPts val="0"/>
              </a:spcAft>
              <a:buClr>
                <a:schemeClr val="dk1"/>
              </a:buClr>
              <a:buSzPts val="2800"/>
              <a:buNone/>
            </a:pPr>
            <a:r>
              <a:t/>
            </a:r>
            <a:endParaRPr/>
          </a:p>
          <a:p>
            <a:pPr indent="0" lvl="0" marL="607678" marR="282567" rtl="0" algn="l">
              <a:lnSpc>
                <a:spcPct val="115100"/>
              </a:lnSpc>
              <a:spcBef>
                <a:spcPts val="100"/>
              </a:spcBef>
              <a:spcAft>
                <a:spcPts val="0"/>
              </a:spcAft>
              <a:buClr>
                <a:schemeClr val="dk1"/>
              </a:buClr>
              <a:buSzPts val="2800"/>
              <a:buNone/>
            </a:pPr>
            <a:r>
              <a:rPr lang="en"/>
              <a:t>Amy Dwyre D’Agati </a:t>
            </a:r>
            <a:r>
              <a:rPr lang="en" u="sng">
                <a:solidFill>
                  <a:schemeClr val="hlink"/>
                </a:solidFill>
                <a:hlinkClick r:id="rId9"/>
              </a:rPr>
              <a:t>adwyre@umd.edu</a:t>
            </a:r>
            <a:r>
              <a:rPr lang="en"/>
              <a:t> </a:t>
            </a:r>
            <a:endParaRPr/>
          </a:p>
          <a:p>
            <a:pPr indent="0" lvl="0" marL="607678" marR="282567" rtl="0" algn="l">
              <a:lnSpc>
                <a:spcPct val="115100"/>
              </a:lnSpc>
              <a:spcBef>
                <a:spcPts val="100"/>
              </a:spcBef>
              <a:spcAft>
                <a:spcPts val="0"/>
              </a:spcAft>
              <a:buClr>
                <a:schemeClr val="dk1"/>
              </a:buClr>
              <a:buSzPts val="2800"/>
              <a:buNone/>
            </a:pPr>
            <a:r>
              <a:rPr lang="en"/>
              <a:t>Meredith Gramlich </a:t>
            </a:r>
            <a:r>
              <a:rPr lang="en" u="sng">
                <a:solidFill>
                  <a:schemeClr val="hlink"/>
                </a:solidFill>
                <a:hlinkClick r:id="rId10"/>
              </a:rPr>
              <a:t>mgramlic@umd.edu</a:t>
            </a:r>
            <a:endParaRPr/>
          </a:p>
          <a:p>
            <a:pPr indent="0" lvl="0" marL="607679" marR="282567" rtl="0" algn="l">
              <a:lnSpc>
                <a:spcPct val="115100"/>
              </a:lnSpc>
              <a:spcBef>
                <a:spcPts val="100"/>
              </a:spcBef>
              <a:spcAft>
                <a:spcPts val="0"/>
              </a:spcAft>
              <a:buClr>
                <a:schemeClr val="dk1"/>
              </a:buClr>
              <a:buSzPts val="2800"/>
              <a:buNone/>
            </a:pPr>
            <a:r>
              <a:t/>
            </a:r>
            <a:endParaRPr/>
          </a:p>
          <a:p>
            <a:pPr indent="0" lvl="0" marL="607679" marR="282567" rtl="0" algn="l">
              <a:lnSpc>
                <a:spcPct val="115100"/>
              </a:lnSpc>
              <a:spcBef>
                <a:spcPts val="100"/>
              </a:spcBef>
              <a:spcAft>
                <a:spcPts val="0"/>
              </a:spcAft>
              <a:buClr>
                <a:schemeClr val="dk1"/>
              </a:buClr>
              <a:buSzPts val="2800"/>
              <a:buNone/>
            </a:pPr>
            <a:r>
              <a:t/>
            </a:r>
            <a:endParaRPr/>
          </a:p>
          <a:p>
            <a:pPr indent="0" lvl="0" marL="607679" marR="282567" rtl="0" algn="l">
              <a:lnSpc>
                <a:spcPct val="115100"/>
              </a:lnSpc>
              <a:spcBef>
                <a:spcPts val="100"/>
              </a:spcBef>
              <a:spcAft>
                <a:spcPts val="0"/>
              </a:spcAft>
              <a:buClr>
                <a:schemeClr val="dk1"/>
              </a:buClr>
              <a:buSzPts val="2800"/>
              <a:buNone/>
            </a:pPr>
            <a:r>
              <a:t/>
            </a:r>
            <a:endParaRPr/>
          </a:p>
          <a:p>
            <a:pPr indent="0" lvl="0" marL="607679" marR="282567" rtl="0" algn="l">
              <a:lnSpc>
                <a:spcPct val="115100"/>
              </a:lnSpc>
              <a:spcBef>
                <a:spcPts val="100"/>
              </a:spcBef>
              <a:spcAft>
                <a:spcPts val="0"/>
              </a:spcAft>
              <a:buClr>
                <a:schemeClr val="dk1"/>
              </a:buClr>
              <a:buSzPts val="2800"/>
              <a:buNone/>
            </a:pPr>
            <a:r>
              <a:t/>
            </a:r>
            <a:endParaRPr/>
          </a:p>
        </p:txBody>
      </p:sp>
      <p:pic>
        <p:nvPicPr>
          <p:cNvPr id="287" name="Google Shape;287;p17"/>
          <p:cNvPicPr preferRelativeResize="0"/>
          <p:nvPr/>
        </p:nvPicPr>
        <p:blipFill rotWithShape="1">
          <a:blip r:embed="rId11">
            <a:alphaModFix/>
          </a:blip>
          <a:srcRect b="0" l="0" r="0" t="0"/>
          <a:stretch/>
        </p:blipFill>
        <p:spPr>
          <a:xfrm rot="-5400000">
            <a:off x="16709" y="4812904"/>
            <a:ext cx="1979732" cy="320343"/>
          </a:xfrm>
          <a:prstGeom prst="rect">
            <a:avLst/>
          </a:prstGeom>
          <a:noFill/>
          <a:ln>
            <a:noFill/>
          </a:ln>
        </p:spPr>
      </p:pic>
      <p:pic>
        <p:nvPicPr>
          <p:cNvPr descr="Graphical user interface, application&#10;&#10;Description automatically generated with medium confidence" id="288" name="Google Shape;288;p17"/>
          <p:cNvPicPr preferRelativeResize="0"/>
          <p:nvPr/>
        </p:nvPicPr>
        <p:blipFill rotWithShape="1">
          <a:blip r:embed="rId12">
            <a:alphaModFix/>
          </a:blip>
          <a:srcRect b="0" l="0" r="0" t="0"/>
          <a:stretch/>
        </p:blipFill>
        <p:spPr>
          <a:xfrm>
            <a:off x="7601245" y="5554681"/>
            <a:ext cx="4341654" cy="9893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fe29f83819_0_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94" name="Google Shape;294;gfe29f83819_0_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67"/>
              </a:spcBef>
              <a:spcAft>
                <a:spcPts val="1600"/>
              </a:spcAft>
              <a:buClr>
                <a:schemeClr val="dk1"/>
              </a:buClr>
              <a:buSzPts val="2800"/>
              <a:buNone/>
            </a:pPr>
            <a:r>
              <a:t/>
            </a:r>
            <a:endParaRPr/>
          </a:p>
        </p:txBody>
      </p:sp>
      <p:pic>
        <p:nvPicPr>
          <p:cNvPr id="295" name="Google Shape;295;gfe29f83819_0_4"/>
          <p:cNvPicPr preferRelativeResize="0"/>
          <p:nvPr/>
        </p:nvPicPr>
        <p:blipFill rotWithShape="1">
          <a:blip r:embed="rId3">
            <a:alphaModFix/>
          </a:blip>
          <a:srcRect b="0" l="0" r="0" t="0"/>
          <a:stretch/>
        </p:blipFill>
        <p:spPr>
          <a:xfrm>
            <a:off x="3" y="0"/>
            <a:ext cx="12191999" cy="6857998"/>
          </a:xfrm>
          <a:prstGeom prst="rect">
            <a:avLst/>
          </a:prstGeom>
          <a:noFill/>
          <a:ln>
            <a:noFill/>
          </a:ln>
        </p:spPr>
      </p:pic>
      <p:pic>
        <p:nvPicPr>
          <p:cNvPr descr="Graphical user interface, application&#10;&#10;Description automatically generated with medium confidence" id="296" name="Google Shape;296;gfe29f83819_0_4"/>
          <p:cNvPicPr preferRelativeResize="0"/>
          <p:nvPr/>
        </p:nvPicPr>
        <p:blipFill rotWithShape="1">
          <a:blip r:embed="rId4">
            <a:alphaModFix/>
          </a:blip>
          <a:srcRect b="0" l="0" r="0" t="0"/>
          <a:stretch/>
        </p:blipFill>
        <p:spPr>
          <a:xfrm>
            <a:off x="7601245" y="5554681"/>
            <a:ext cx="4341657" cy="989371"/>
          </a:xfrm>
          <a:prstGeom prst="rect">
            <a:avLst/>
          </a:prstGeom>
          <a:noFill/>
          <a:ln>
            <a:noFill/>
          </a:ln>
        </p:spPr>
      </p:pic>
      <p:sp>
        <p:nvSpPr>
          <p:cNvPr id="297" name="Google Shape;297;gfe29f83819_0_4"/>
          <p:cNvSpPr txBox="1"/>
          <p:nvPr>
            <p:ph type="title"/>
          </p:nvPr>
        </p:nvSpPr>
        <p:spPr>
          <a:xfrm>
            <a:off x="1657775" y="213850"/>
            <a:ext cx="3166800" cy="494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
              <a:t>Student Highlights </a:t>
            </a:r>
            <a:endParaRPr b="1"/>
          </a:p>
          <a:p>
            <a:pPr indent="0" lvl="0" marL="0" rtl="0" algn="ctr">
              <a:lnSpc>
                <a:spcPct val="90000"/>
              </a:lnSpc>
              <a:spcBef>
                <a:spcPts val="0"/>
              </a:spcBef>
              <a:spcAft>
                <a:spcPts val="0"/>
              </a:spcAft>
              <a:buClr>
                <a:schemeClr val="dk1"/>
              </a:buClr>
              <a:buSzPts val="4400"/>
              <a:buFont typeface="Calibri"/>
              <a:buNone/>
            </a:pPr>
            <a:r>
              <a:rPr b="1" lang="en"/>
              <a:t>&amp; Questions?</a:t>
            </a:r>
            <a:endParaRPr b="1">
              <a:latin typeface="Calibri"/>
              <a:ea typeface="Calibri"/>
              <a:cs typeface="Calibri"/>
              <a:sym typeface="Calibri"/>
            </a:endParaRPr>
          </a:p>
        </p:txBody>
      </p:sp>
      <p:sp>
        <p:nvSpPr>
          <p:cNvPr id="298" name="Google Shape;298;gfe29f83819_0_4"/>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299" name="Google Shape;299;gfe29f83819_0_4"/>
          <p:cNvSpPr txBox="1"/>
          <p:nvPr/>
        </p:nvSpPr>
        <p:spPr>
          <a:xfrm>
            <a:off x="1657767" y="1870251"/>
            <a:ext cx="9861000" cy="4572600"/>
          </a:xfrm>
          <a:prstGeom prst="rect">
            <a:avLst/>
          </a:prstGeom>
          <a:noFill/>
          <a:ln>
            <a:noFill/>
          </a:ln>
        </p:spPr>
        <p:txBody>
          <a:bodyPr anchorCtr="0" anchor="t" bIns="45700" lIns="91425" spcFirstLastPara="1" rIns="91425" wrap="square" tIns="45700">
            <a:noAutofit/>
          </a:bodyPr>
          <a:lstStyle/>
          <a:p>
            <a:pPr indent="0" lvl="0" marL="457200" marR="282567" rtl="0" algn="l">
              <a:lnSpc>
                <a:spcPct val="115100"/>
              </a:lnSpc>
              <a:spcBef>
                <a:spcPts val="1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0" name="Google Shape;300;gfe29f83819_0_4"/>
          <p:cNvPicPr preferRelativeResize="0"/>
          <p:nvPr/>
        </p:nvPicPr>
        <p:blipFill rotWithShape="1">
          <a:blip r:embed="rId5">
            <a:alphaModFix/>
          </a:blip>
          <a:srcRect b="0" l="0" r="0" t="0"/>
          <a:stretch/>
        </p:blipFill>
        <p:spPr>
          <a:xfrm rot="-5400000">
            <a:off x="203033" y="4840315"/>
            <a:ext cx="2002151" cy="323971"/>
          </a:xfrm>
          <a:prstGeom prst="rect">
            <a:avLst/>
          </a:prstGeom>
          <a:noFill/>
          <a:ln>
            <a:noFill/>
          </a:ln>
        </p:spPr>
      </p:pic>
      <p:pic>
        <p:nvPicPr>
          <p:cNvPr id="301" name="Google Shape;301;gfe29f83819_0_4"/>
          <p:cNvPicPr preferRelativeResize="0"/>
          <p:nvPr/>
        </p:nvPicPr>
        <p:blipFill rotWithShape="1">
          <a:blip r:embed="rId6">
            <a:alphaModFix/>
          </a:blip>
          <a:srcRect b="0" l="0" r="0" t="0"/>
          <a:stretch/>
        </p:blipFill>
        <p:spPr>
          <a:xfrm>
            <a:off x="5026225" y="0"/>
            <a:ext cx="5322375" cy="5322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838200" y="365125"/>
            <a:ext cx="10515600" cy="1325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6" name="Google Shape;96;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67"/>
              </a:spcBef>
              <a:spcAft>
                <a:spcPts val="1600"/>
              </a:spcAft>
              <a:buClr>
                <a:schemeClr val="dk1"/>
              </a:buClr>
              <a:buSzPts val="2800"/>
              <a:buNone/>
            </a:pPr>
            <a:r>
              <a:t/>
            </a:r>
            <a:endParaRPr/>
          </a:p>
        </p:txBody>
      </p:sp>
      <p:pic>
        <p:nvPicPr>
          <p:cNvPr id="97" name="Google Shape;97;p15"/>
          <p:cNvPicPr preferRelativeResize="0"/>
          <p:nvPr/>
        </p:nvPicPr>
        <p:blipFill rotWithShape="1">
          <a:blip r:embed="rId3">
            <a:alphaModFix/>
          </a:blip>
          <a:srcRect b="0" l="0" r="0" t="0"/>
          <a:stretch/>
        </p:blipFill>
        <p:spPr>
          <a:xfrm>
            <a:off x="0" y="0"/>
            <a:ext cx="12191999" cy="6857998"/>
          </a:xfrm>
          <a:prstGeom prst="rect">
            <a:avLst/>
          </a:prstGeom>
          <a:noFill/>
          <a:ln>
            <a:noFill/>
          </a:ln>
        </p:spPr>
      </p:pic>
      <p:pic>
        <p:nvPicPr>
          <p:cNvPr descr="Graphical user interface, application&#10;&#10;Description automatically generated with medium confidence" id="98" name="Google Shape;98;p15"/>
          <p:cNvPicPr preferRelativeResize="0"/>
          <p:nvPr/>
        </p:nvPicPr>
        <p:blipFill rotWithShape="1">
          <a:blip r:embed="rId4">
            <a:alphaModFix/>
          </a:blip>
          <a:srcRect b="0" l="0" r="0" t="0"/>
          <a:stretch/>
        </p:blipFill>
        <p:spPr>
          <a:xfrm>
            <a:off x="7601245" y="5554681"/>
            <a:ext cx="4341656" cy="989371"/>
          </a:xfrm>
          <a:prstGeom prst="rect">
            <a:avLst/>
          </a:prstGeom>
          <a:noFill/>
          <a:ln>
            <a:noFill/>
          </a:ln>
        </p:spPr>
      </p:pic>
      <p:sp>
        <p:nvSpPr>
          <p:cNvPr id="99" name="Google Shape;99;p15"/>
          <p:cNvSpPr txBox="1"/>
          <p:nvPr>
            <p:ph idx="12" type="sldNum"/>
          </p:nvPr>
        </p:nvSpPr>
        <p:spPr>
          <a:xfrm>
            <a:off x="8610600" y="6356351"/>
            <a:ext cx="2743200" cy="3652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100" name="Google Shape;100;p15"/>
          <p:cNvPicPr preferRelativeResize="0"/>
          <p:nvPr/>
        </p:nvPicPr>
        <p:blipFill rotWithShape="1">
          <a:blip r:embed="rId5">
            <a:alphaModFix/>
          </a:blip>
          <a:srcRect b="0" l="0" r="0" t="0"/>
          <a:stretch/>
        </p:blipFill>
        <p:spPr>
          <a:xfrm rot="-5400000">
            <a:off x="204067" y="4877477"/>
            <a:ext cx="2002151" cy="323971"/>
          </a:xfrm>
          <a:prstGeom prst="rect">
            <a:avLst/>
          </a:prstGeom>
          <a:noFill/>
          <a:ln>
            <a:noFill/>
          </a:ln>
        </p:spPr>
      </p:pic>
      <p:pic>
        <p:nvPicPr>
          <p:cNvPr descr="TerpsEXCEED is an inclusive post-secondary education program at the University of Maryland, College Park that provides students with intellectual disabilities and autism the opportunity to participate in a college experience for two years, culminating in a certificate. Learn from students, parents, staff, and mentors what makes this program so great!" id="101" name="Google Shape;101;p15" title="TerpsEXCEED Promotional Video">
            <a:hlinkClick r:id="rId6"/>
          </p:cNvPr>
          <p:cNvPicPr preferRelativeResize="0"/>
          <p:nvPr/>
        </p:nvPicPr>
        <p:blipFill>
          <a:blip r:embed="rId7">
            <a:alphaModFix/>
          </a:blip>
          <a:stretch>
            <a:fillRect/>
          </a:stretch>
        </p:blipFill>
        <p:spPr>
          <a:xfrm>
            <a:off x="2556175" y="0"/>
            <a:ext cx="914401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g15714bf307b_2_255"/>
          <p:cNvPicPr preferRelativeResize="0"/>
          <p:nvPr/>
        </p:nvPicPr>
        <p:blipFill rotWithShape="1">
          <a:blip r:embed="rId3">
            <a:alphaModFix/>
          </a:blip>
          <a:srcRect b="0" l="0" r="0" t="0"/>
          <a:stretch/>
        </p:blipFill>
        <p:spPr>
          <a:xfrm>
            <a:off x="-1" y="0"/>
            <a:ext cx="9772076" cy="6857998"/>
          </a:xfrm>
          <a:prstGeom prst="rect">
            <a:avLst/>
          </a:prstGeom>
          <a:noFill/>
          <a:ln>
            <a:noFill/>
          </a:ln>
        </p:spPr>
      </p:pic>
      <p:sp>
        <p:nvSpPr>
          <p:cNvPr id="108" name="Google Shape;108;g15714bf307b_2_255"/>
          <p:cNvSpPr txBox="1"/>
          <p:nvPr>
            <p:ph type="title"/>
          </p:nvPr>
        </p:nvSpPr>
        <p:spPr>
          <a:xfrm>
            <a:off x="1458010" y="335110"/>
            <a:ext cx="9000600" cy="690000"/>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chemeClr val="dk1"/>
              </a:buClr>
              <a:buSzPts val="4400"/>
              <a:buFont typeface="Calibri"/>
              <a:buNone/>
            </a:pPr>
            <a:r>
              <a:rPr b="1" lang="en"/>
              <a:t>What is TerpsEXCEED?</a:t>
            </a:r>
            <a:endParaRPr b="1">
              <a:solidFill>
                <a:srgbClr val="C00000"/>
              </a:solidFill>
              <a:latin typeface="Calibri"/>
              <a:ea typeface="Calibri"/>
              <a:cs typeface="Calibri"/>
              <a:sym typeface="Calibri"/>
            </a:endParaRPr>
          </a:p>
        </p:txBody>
      </p:sp>
      <p:sp>
        <p:nvSpPr>
          <p:cNvPr id="109" name="Google Shape;109;g15714bf307b_2_255"/>
          <p:cNvSpPr txBox="1"/>
          <p:nvPr>
            <p:ph idx="1" type="body"/>
          </p:nvPr>
        </p:nvSpPr>
        <p:spPr>
          <a:xfrm>
            <a:off x="1348275" y="1025100"/>
            <a:ext cx="10638900" cy="5832900"/>
          </a:xfrm>
          <a:prstGeom prst="rect">
            <a:avLst/>
          </a:prstGeom>
          <a:noFill/>
          <a:ln>
            <a:noFill/>
          </a:ln>
        </p:spPr>
        <p:txBody>
          <a:bodyPr anchorCtr="0" anchor="t" bIns="45700" lIns="91425" spcFirstLastPara="1" rIns="91425" wrap="square" tIns="45700">
            <a:noAutofit/>
          </a:bodyPr>
          <a:lstStyle/>
          <a:p>
            <a:pPr indent="-361950" lvl="0" marL="457200" rtl="0" algn="l">
              <a:spcBef>
                <a:spcPts val="1000"/>
              </a:spcBef>
              <a:spcAft>
                <a:spcPts val="0"/>
              </a:spcAft>
              <a:buSzPts val="2100"/>
              <a:buChar char="●"/>
            </a:pPr>
            <a:r>
              <a:rPr lang="en" sz="3100"/>
              <a:t>TerpsEXCEED is a 2-year certificate program at the University of Maryland College Park </a:t>
            </a:r>
            <a:endParaRPr sz="3100"/>
          </a:p>
          <a:p>
            <a:pPr indent="-361950" lvl="0" marL="457200" rtl="0" algn="l">
              <a:spcBef>
                <a:spcPts val="0"/>
              </a:spcBef>
              <a:spcAft>
                <a:spcPts val="0"/>
              </a:spcAft>
              <a:buSzPts val="2100"/>
              <a:buChar char="●"/>
            </a:pPr>
            <a:r>
              <a:rPr lang="en" sz="3100"/>
              <a:t>For students with intellectual disabilities (ID) who would not be able to apply and attend UMCP through a traditional pathway</a:t>
            </a:r>
            <a:endParaRPr sz="3100"/>
          </a:p>
          <a:p>
            <a:pPr indent="-361950" lvl="0" marL="457200" rtl="0" algn="l">
              <a:spcBef>
                <a:spcPts val="0"/>
              </a:spcBef>
              <a:spcAft>
                <a:spcPts val="0"/>
              </a:spcAft>
              <a:buSzPts val="2100"/>
              <a:buChar char="●"/>
            </a:pPr>
            <a:r>
              <a:rPr lang="en" sz="3100"/>
              <a:t>A non-degree program that culminates in a UMD certificate </a:t>
            </a:r>
            <a:endParaRPr sz="3100"/>
          </a:p>
          <a:p>
            <a:pPr indent="-361950" lvl="1" marL="914400" rtl="0" algn="l">
              <a:spcBef>
                <a:spcPts val="0"/>
              </a:spcBef>
              <a:spcAft>
                <a:spcPts val="0"/>
              </a:spcAft>
              <a:buSzPts val="2100"/>
              <a:buChar char="○"/>
            </a:pPr>
            <a:r>
              <a:rPr lang="en" sz="3100"/>
              <a:t>Includes a transcript of all students’ academic coursework (audit and P/F allowed) </a:t>
            </a:r>
            <a:endParaRPr sz="3100"/>
          </a:p>
          <a:p>
            <a:pPr indent="-361950" lvl="1" marL="914400" rtl="0" algn="l">
              <a:spcBef>
                <a:spcPts val="0"/>
              </a:spcBef>
              <a:spcAft>
                <a:spcPts val="0"/>
              </a:spcAft>
              <a:buSzPts val="2100"/>
              <a:buChar char="○"/>
            </a:pPr>
            <a:r>
              <a:rPr lang="en" sz="3100"/>
              <a:t>Aligned with students’ career interests</a:t>
            </a:r>
            <a:endParaRPr sz="3100"/>
          </a:p>
          <a:p>
            <a:pPr indent="-361950" lvl="0" marL="457200" rtl="0" algn="l">
              <a:spcBef>
                <a:spcPts val="0"/>
              </a:spcBef>
              <a:spcAft>
                <a:spcPts val="0"/>
              </a:spcAft>
              <a:buSzPts val="2100"/>
              <a:buChar char="●"/>
            </a:pPr>
            <a:r>
              <a:rPr lang="en" sz="3100"/>
              <a:t>Students participate in career development activities, work experiences,internships and paid jobs.</a:t>
            </a:r>
            <a:endParaRPr sz="3100"/>
          </a:p>
        </p:txBody>
      </p:sp>
      <p:pic>
        <p:nvPicPr>
          <p:cNvPr id="110" name="Google Shape;110;g15714bf307b_2_255"/>
          <p:cNvPicPr preferRelativeResize="0"/>
          <p:nvPr/>
        </p:nvPicPr>
        <p:blipFill rotWithShape="1">
          <a:blip r:embed="rId4">
            <a:alphaModFix/>
          </a:blip>
          <a:srcRect b="0" l="0" r="0" t="0"/>
          <a:stretch/>
        </p:blipFill>
        <p:spPr>
          <a:xfrm rot="-5400000">
            <a:off x="-69597" y="4846800"/>
            <a:ext cx="2002151" cy="323971"/>
          </a:xfrm>
          <a:prstGeom prst="rect">
            <a:avLst/>
          </a:prstGeom>
          <a:noFill/>
          <a:ln>
            <a:noFill/>
          </a:ln>
        </p:spPr>
      </p:pic>
      <p:pic>
        <p:nvPicPr>
          <p:cNvPr descr="Graphical user interface, application&#10;&#10;Description automatically generated with medium confidence" id="111" name="Google Shape;111;g15714bf307b_2_255"/>
          <p:cNvPicPr preferRelativeResize="0"/>
          <p:nvPr/>
        </p:nvPicPr>
        <p:blipFill rotWithShape="1">
          <a:blip r:embed="rId5">
            <a:alphaModFix/>
          </a:blip>
          <a:srcRect b="0" l="0" r="0" t="0"/>
          <a:stretch/>
        </p:blipFill>
        <p:spPr>
          <a:xfrm>
            <a:off x="8014125" y="5868625"/>
            <a:ext cx="4177874" cy="98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6"/>
          <p:cNvPicPr preferRelativeResize="0"/>
          <p:nvPr/>
        </p:nvPicPr>
        <p:blipFill rotWithShape="1">
          <a:blip r:embed="rId3">
            <a:alphaModFix/>
          </a:blip>
          <a:srcRect b="0" l="0" r="0" t="0"/>
          <a:stretch/>
        </p:blipFill>
        <p:spPr>
          <a:xfrm>
            <a:off x="-1" y="0"/>
            <a:ext cx="9772073" cy="6858000"/>
          </a:xfrm>
          <a:prstGeom prst="rect">
            <a:avLst/>
          </a:prstGeom>
          <a:noFill/>
          <a:ln>
            <a:noFill/>
          </a:ln>
        </p:spPr>
      </p:pic>
      <p:sp>
        <p:nvSpPr>
          <p:cNvPr id="118" name="Google Shape;118;p6"/>
          <p:cNvSpPr txBox="1"/>
          <p:nvPr>
            <p:ph type="title"/>
          </p:nvPr>
        </p:nvSpPr>
        <p:spPr>
          <a:xfrm>
            <a:off x="1895057" y="335100"/>
            <a:ext cx="3047100" cy="690000"/>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chemeClr val="dk1"/>
              </a:buClr>
              <a:buSzPts val="4400"/>
              <a:buFont typeface="Calibri"/>
              <a:buNone/>
            </a:pPr>
            <a:r>
              <a:rPr b="1" lang="en">
                <a:latin typeface="Calibri"/>
                <a:ea typeface="Calibri"/>
                <a:cs typeface="Calibri"/>
                <a:sym typeface="Calibri"/>
              </a:rPr>
              <a:t>Who we are</a:t>
            </a:r>
            <a:endParaRPr b="1">
              <a:solidFill>
                <a:srgbClr val="C00000"/>
              </a:solidFill>
              <a:latin typeface="Calibri"/>
              <a:ea typeface="Calibri"/>
              <a:cs typeface="Calibri"/>
              <a:sym typeface="Calibri"/>
            </a:endParaRPr>
          </a:p>
        </p:txBody>
      </p:sp>
      <p:pic>
        <p:nvPicPr>
          <p:cNvPr id="119" name="Google Shape;119;p6"/>
          <p:cNvPicPr preferRelativeResize="0"/>
          <p:nvPr/>
        </p:nvPicPr>
        <p:blipFill rotWithShape="1">
          <a:blip r:embed="rId4">
            <a:alphaModFix/>
          </a:blip>
          <a:srcRect b="0" l="0" r="0" t="0"/>
          <a:stretch/>
        </p:blipFill>
        <p:spPr>
          <a:xfrm rot="-5400000">
            <a:off x="-69597" y="4846800"/>
            <a:ext cx="2002151" cy="323971"/>
          </a:xfrm>
          <a:prstGeom prst="rect">
            <a:avLst/>
          </a:prstGeom>
          <a:noFill/>
          <a:ln>
            <a:noFill/>
          </a:ln>
        </p:spPr>
      </p:pic>
      <p:pic>
        <p:nvPicPr>
          <p:cNvPr descr="Graphical user interface, application&#10;&#10;Description automatically generated with medium confidence" id="120" name="Google Shape;120;p6"/>
          <p:cNvPicPr preferRelativeResize="0"/>
          <p:nvPr/>
        </p:nvPicPr>
        <p:blipFill rotWithShape="1">
          <a:blip r:embed="rId5">
            <a:alphaModFix/>
          </a:blip>
          <a:srcRect b="0" l="0" r="0" t="0"/>
          <a:stretch/>
        </p:blipFill>
        <p:spPr>
          <a:xfrm>
            <a:off x="7601245" y="5554681"/>
            <a:ext cx="4341654" cy="989371"/>
          </a:xfrm>
          <a:prstGeom prst="rect">
            <a:avLst/>
          </a:prstGeom>
          <a:noFill/>
          <a:ln>
            <a:noFill/>
          </a:ln>
        </p:spPr>
      </p:pic>
      <p:pic>
        <p:nvPicPr>
          <p:cNvPr descr="A group of people posing for a photo with a turtle&#10;&#10;Description automatically generated with medium confidence" id="121" name="Google Shape;121;p6"/>
          <p:cNvPicPr preferRelativeResize="0"/>
          <p:nvPr/>
        </p:nvPicPr>
        <p:blipFill rotWithShape="1">
          <a:blip r:embed="rId6">
            <a:alphaModFix/>
          </a:blip>
          <a:srcRect b="0" l="0" r="0" t="0"/>
          <a:stretch/>
        </p:blipFill>
        <p:spPr>
          <a:xfrm>
            <a:off x="5143501" y="-5923"/>
            <a:ext cx="7048500" cy="5286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
          <p:cNvPicPr preferRelativeResize="0"/>
          <p:nvPr/>
        </p:nvPicPr>
        <p:blipFill rotWithShape="1">
          <a:blip r:embed="rId3">
            <a:alphaModFix/>
          </a:blip>
          <a:srcRect b="0" l="0" r="0" t="0"/>
          <a:stretch/>
        </p:blipFill>
        <p:spPr>
          <a:xfrm>
            <a:off x="-1" y="0"/>
            <a:ext cx="9772073" cy="6858000"/>
          </a:xfrm>
          <a:prstGeom prst="rect">
            <a:avLst/>
          </a:prstGeom>
          <a:noFill/>
          <a:ln>
            <a:noFill/>
          </a:ln>
        </p:spPr>
      </p:pic>
      <p:sp>
        <p:nvSpPr>
          <p:cNvPr id="128" name="Google Shape;128;p2"/>
          <p:cNvSpPr txBox="1"/>
          <p:nvPr>
            <p:ph type="title"/>
          </p:nvPr>
        </p:nvSpPr>
        <p:spPr>
          <a:xfrm>
            <a:off x="1895060" y="335110"/>
            <a:ext cx="9000672" cy="68993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chemeClr val="dk1"/>
              </a:buClr>
              <a:buSzPts val="4400"/>
              <a:buFont typeface="Calibri"/>
              <a:buNone/>
            </a:pPr>
            <a:r>
              <a:rPr b="1" lang="en">
                <a:latin typeface="Calibri"/>
                <a:ea typeface="Calibri"/>
                <a:cs typeface="Calibri"/>
                <a:sym typeface="Calibri"/>
              </a:rPr>
              <a:t>History of TerpsEXCEED</a:t>
            </a:r>
            <a:endParaRPr b="1">
              <a:solidFill>
                <a:srgbClr val="C00000"/>
              </a:solidFill>
              <a:latin typeface="Calibri"/>
              <a:ea typeface="Calibri"/>
              <a:cs typeface="Calibri"/>
              <a:sym typeface="Calibri"/>
            </a:endParaRPr>
          </a:p>
        </p:txBody>
      </p:sp>
      <p:sp>
        <p:nvSpPr>
          <p:cNvPr id="129" name="Google Shape;129;p2"/>
          <p:cNvSpPr txBox="1"/>
          <p:nvPr>
            <p:ph idx="1" type="body"/>
          </p:nvPr>
        </p:nvSpPr>
        <p:spPr>
          <a:xfrm>
            <a:off x="1274475" y="1247925"/>
            <a:ext cx="7564800" cy="5184300"/>
          </a:xfrm>
          <a:prstGeom prst="rect">
            <a:avLst/>
          </a:prstGeom>
          <a:noFill/>
          <a:ln>
            <a:noFill/>
          </a:ln>
        </p:spPr>
        <p:txBody>
          <a:bodyPr anchorCtr="0" anchor="t" bIns="45700" lIns="91425" spcFirstLastPara="1" rIns="91425" wrap="square" tIns="45700">
            <a:noAutofit/>
          </a:bodyPr>
          <a:lstStyle/>
          <a:p>
            <a:pPr indent="-476250" lvl="0" marL="1064879" marR="282567" rtl="0" algn="l">
              <a:lnSpc>
                <a:spcPct val="115100"/>
              </a:lnSpc>
              <a:spcBef>
                <a:spcPts val="0"/>
              </a:spcBef>
              <a:spcAft>
                <a:spcPts val="0"/>
              </a:spcAft>
              <a:buClr>
                <a:schemeClr val="dk1"/>
              </a:buClr>
              <a:buSzPts val="3100"/>
              <a:buChar char="•"/>
            </a:pPr>
            <a:r>
              <a:rPr lang="en" sz="3100"/>
              <a:t>Gap of service in Maryland</a:t>
            </a:r>
            <a:endParaRPr sz="3100"/>
          </a:p>
          <a:p>
            <a:pPr indent="-476250" lvl="0" marL="1064879" marR="282567" rtl="0" algn="l">
              <a:lnSpc>
                <a:spcPct val="115100"/>
              </a:lnSpc>
              <a:spcBef>
                <a:spcPts val="100"/>
              </a:spcBef>
              <a:spcAft>
                <a:spcPts val="0"/>
              </a:spcAft>
              <a:buClr>
                <a:schemeClr val="dk1"/>
              </a:buClr>
              <a:buSzPts val="3100"/>
              <a:buChar char="•"/>
            </a:pPr>
            <a:r>
              <a:rPr lang="en" sz="3100"/>
              <a:t>Need in the state: families reached out</a:t>
            </a:r>
            <a:endParaRPr sz="3100"/>
          </a:p>
          <a:p>
            <a:pPr indent="-476250" lvl="0" marL="1064879" marR="282567" rtl="0" algn="l">
              <a:lnSpc>
                <a:spcPct val="115100"/>
              </a:lnSpc>
              <a:spcBef>
                <a:spcPts val="100"/>
              </a:spcBef>
              <a:spcAft>
                <a:spcPts val="0"/>
              </a:spcAft>
              <a:buClr>
                <a:schemeClr val="dk1"/>
              </a:buClr>
              <a:buSzPts val="3100"/>
              <a:buChar char="•"/>
            </a:pPr>
            <a:r>
              <a:rPr lang="en" sz="3100"/>
              <a:t>Capitalized on the momentum of Diversity, Equity &amp; Inclusion movement to include </a:t>
            </a:r>
            <a:r>
              <a:rPr lang="en" sz="3100" u="sng"/>
              <a:t>DISABILITY</a:t>
            </a:r>
            <a:endParaRPr sz="3100" u="sng"/>
          </a:p>
          <a:p>
            <a:pPr indent="-476250" lvl="0" marL="1064879" marR="282567" rtl="0" algn="l">
              <a:lnSpc>
                <a:spcPct val="115100"/>
              </a:lnSpc>
              <a:spcBef>
                <a:spcPts val="100"/>
              </a:spcBef>
              <a:spcAft>
                <a:spcPts val="0"/>
              </a:spcAft>
              <a:buClr>
                <a:schemeClr val="dk1"/>
              </a:buClr>
              <a:buSzPts val="3100"/>
              <a:buChar char="•"/>
            </a:pPr>
            <a:r>
              <a:rPr lang="en" sz="3100"/>
              <a:t>Financial support</a:t>
            </a:r>
            <a:endParaRPr i="1" sz="3100"/>
          </a:p>
          <a:p>
            <a:pPr indent="-476250" lvl="0" marL="1064879" marR="282567" rtl="0" algn="l">
              <a:lnSpc>
                <a:spcPct val="115100"/>
              </a:lnSpc>
              <a:spcBef>
                <a:spcPts val="100"/>
              </a:spcBef>
              <a:spcAft>
                <a:spcPts val="0"/>
              </a:spcAft>
              <a:buClr>
                <a:schemeClr val="dk1"/>
              </a:buClr>
              <a:buSzPts val="3100"/>
              <a:buChar char="•"/>
            </a:pPr>
            <a:r>
              <a:rPr lang="en" sz="3100"/>
              <a:t>Campus buy-in from highest level</a:t>
            </a:r>
            <a:endParaRPr sz="3100"/>
          </a:p>
          <a:p>
            <a:pPr indent="-476250" lvl="0" marL="1064879" marR="282567" rtl="0" algn="l">
              <a:lnSpc>
                <a:spcPct val="115100"/>
              </a:lnSpc>
              <a:spcBef>
                <a:spcPts val="100"/>
              </a:spcBef>
              <a:spcAft>
                <a:spcPts val="0"/>
              </a:spcAft>
              <a:buClr>
                <a:schemeClr val="dk1"/>
              </a:buClr>
              <a:buSzPts val="3100"/>
              <a:buChar char="•"/>
            </a:pPr>
            <a:r>
              <a:rPr lang="en" sz="3100"/>
              <a:t>Persistence!</a:t>
            </a:r>
            <a:endParaRPr sz="3100"/>
          </a:p>
        </p:txBody>
      </p:sp>
      <p:pic>
        <p:nvPicPr>
          <p:cNvPr id="130" name="Google Shape;130;p2"/>
          <p:cNvPicPr preferRelativeResize="0"/>
          <p:nvPr/>
        </p:nvPicPr>
        <p:blipFill rotWithShape="1">
          <a:blip r:embed="rId4">
            <a:alphaModFix/>
          </a:blip>
          <a:srcRect b="0" l="0" r="0" t="0"/>
          <a:stretch/>
        </p:blipFill>
        <p:spPr>
          <a:xfrm rot="-5400000">
            <a:off x="-69597" y="4846800"/>
            <a:ext cx="2002151" cy="323971"/>
          </a:xfrm>
          <a:prstGeom prst="rect">
            <a:avLst/>
          </a:prstGeom>
          <a:noFill/>
          <a:ln>
            <a:noFill/>
          </a:ln>
        </p:spPr>
      </p:pic>
      <p:pic>
        <p:nvPicPr>
          <p:cNvPr descr="Graphical user interface, application&#10;&#10;Description automatically generated with medium confidence" id="131" name="Google Shape;131;p2"/>
          <p:cNvPicPr preferRelativeResize="0"/>
          <p:nvPr/>
        </p:nvPicPr>
        <p:blipFill rotWithShape="1">
          <a:blip r:embed="rId5">
            <a:alphaModFix/>
          </a:blip>
          <a:srcRect b="0" l="0" r="0" t="0"/>
          <a:stretch/>
        </p:blipFill>
        <p:spPr>
          <a:xfrm>
            <a:off x="7601245" y="5554681"/>
            <a:ext cx="4341654" cy="989371"/>
          </a:xfrm>
          <a:prstGeom prst="rect">
            <a:avLst/>
          </a:prstGeom>
          <a:noFill/>
          <a:ln>
            <a:noFill/>
          </a:ln>
        </p:spPr>
      </p:pic>
      <p:pic>
        <p:nvPicPr>
          <p:cNvPr descr="Picture of UMD President Dr. Darryll Pines with TerpsEXCEED student Hari Kannan&#10;" id="132" name="Google Shape;132;p2"/>
          <p:cNvPicPr preferRelativeResize="0"/>
          <p:nvPr/>
        </p:nvPicPr>
        <p:blipFill rotWithShape="1">
          <a:blip r:embed="rId6">
            <a:alphaModFix/>
          </a:blip>
          <a:srcRect b="0" l="0" r="0" t="0"/>
          <a:stretch/>
        </p:blipFill>
        <p:spPr>
          <a:xfrm>
            <a:off x="8839200" y="960360"/>
            <a:ext cx="2856637" cy="3808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5"/>
          <p:cNvPicPr preferRelativeResize="0"/>
          <p:nvPr/>
        </p:nvPicPr>
        <p:blipFill rotWithShape="1">
          <a:blip r:embed="rId3">
            <a:alphaModFix/>
          </a:blip>
          <a:srcRect b="0" l="0" r="0" t="0"/>
          <a:stretch/>
        </p:blipFill>
        <p:spPr>
          <a:xfrm>
            <a:off x="0" y="0"/>
            <a:ext cx="9772073" cy="6858000"/>
          </a:xfrm>
          <a:prstGeom prst="rect">
            <a:avLst/>
          </a:prstGeom>
          <a:noFill/>
          <a:ln>
            <a:noFill/>
          </a:ln>
        </p:spPr>
      </p:pic>
      <p:sp>
        <p:nvSpPr>
          <p:cNvPr id="139" name="Google Shape;139;p5"/>
          <p:cNvSpPr txBox="1"/>
          <p:nvPr>
            <p:ph type="title"/>
          </p:nvPr>
        </p:nvSpPr>
        <p:spPr>
          <a:xfrm>
            <a:off x="1294984" y="56819"/>
            <a:ext cx="9000600" cy="690000"/>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chemeClr val="dk1"/>
              </a:buClr>
              <a:buSzPts val="4400"/>
              <a:buFont typeface="Calibri"/>
              <a:buNone/>
            </a:pPr>
            <a:r>
              <a:rPr b="1" lang="en">
                <a:latin typeface="Calibri"/>
                <a:ea typeface="Calibri"/>
                <a:cs typeface="Calibri"/>
                <a:sym typeface="Calibri"/>
              </a:rPr>
              <a:t>Who is TerpsEXCEED for?</a:t>
            </a:r>
            <a:endParaRPr b="1">
              <a:solidFill>
                <a:srgbClr val="C00000"/>
              </a:solidFill>
              <a:latin typeface="Calibri"/>
              <a:ea typeface="Calibri"/>
              <a:cs typeface="Calibri"/>
              <a:sym typeface="Calibri"/>
            </a:endParaRPr>
          </a:p>
        </p:txBody>
      </p:sp>
      <p:sp>
        <p:nvSpPr>
          <p:cNvPr id="140" name="Google Shape;140;p5"/>
          <p:cNvSpPr txBox="1"/>
          <p:nvPr>
            <p:ph idx="1" type="body"/>
          </p:nvPr>
        </p:nvSpPr>
        <p:spPr>
          <a:xfrm>
            <a:off x="1219800" y="653100"/>
            <a:ext cx="10817700" cy="6204900"/>
          </a:xfrm>
          <a:prstGeom prst="rect">
            <a:avLst/>
          </a:prstGeom>
          <a:noFill/>
          <a:ln>
            <a:noFill/>
          </a:ln>
        </p:spPr>
        <p:txBody>
          <a:bodyPr anchorCtr="0" anchor="t" bIns="45700" lIns="91425" spcFirstLastPara="1" rIns="91425" wrap="square" tIns="45700">
            <a:noAutofit/>
          </a:bodyPr>
          <a:lstStyle/>
          <a:p>
            <a:pPr indent="0" lvl="0" marL="0" marR="0" rtl="0" algn="just">
              <a:lnSpc>
                <a:spcPct val="106000"/>
              </a:lnSpc>
              <a:spcBef>
                <a:spcPts val="0"/>
              </a:spcBef>
              <a:spcAft>
                <a:spcPts val="0"/>
              </a:spcAft>
              <a:buClr>
                <a:schemeClr val="dk1"/>
              </a:buClr>
              <a:buSzPts val="2400"/>
              <a:buNone/>
            </a:pPr>
            <a:r>
              <a:rPr lang="en" sz="2400">
                <a:latin typeface="Calibri"/>
                <a:ea typeface="Calibri"/>
                <a:cs typeface="Calibri"/>
                <a:sym typeface="Calibri"/>
              </a:rPr>
              <a:t>The student who will benefit the most from TerpsEXCEED:</a:t>
            </a:r>
            <a:endParaRPr/>
          </a:p>
          <a:p>
            <a:pPr indent="-342900" lvl="0" marL="342900" marR="0" rtl="0" algn="just">
              <a:lnSpc>
                <a:spcPct val="106000"/>
              </a:lnSpc>
              <a:spcBef>
                <a:spcPts val="800"/>
              </a:spcBef>
              <a:spcAft>
                <a:spcPts val="0"/>
              </a:spcAft>
              <a:buClr>
                <a:schemeClr val="dk1"/>
              </a:buClr>
              <a:buSzPts val="2400"/>
              <a:buFont typeface="Noto Sans Symbols"/>
              <a:buChar char="∙"/>
            </a:pPr>
            <a:r>
              <a:rPr lang="en" sz="2400">
                <a:latin typeface="Calibri"/>
                <a:ea typeface="Calibri"/>
                <a:cs typeface="Calibri"/>
                <a:sym typeface="Calibri"/>
              </a:rPr>
              <a:t>Age: 18-26 at start of program</a:t>
            </a:r>
            <a:endParaRPr/>
          </a:p>
          <a:p>
            <a:pPr indent="-342900" lvl="0" marL="342900" marR="0" rtl="0" algn="just">
              <a:lnSpc>
                <a:spcPct val="106000"/>
              </a:lnSpc>
              <a:spcBef>
                <a:spcPts val="0"/>
              </a:spcBef>
              <a:spcAft>
                <a:spcPts val="0"/>
              </a:spcAft>
              <a:buClr>
                <a:schemeClr val="dk1"/>
              </a:buClr>
              <a:buSzPts val="2400"/>
              <a:buFont typeface="Noto Sans Symbols"/>
              <a:buChar char="∙"/>
            </a:pPr>
            <a:r>
              <a:rPr lang="en" sz="2400">
                <a:latin typeface="Calibri"/>
                <a:ea typeface="Calibri"/>
                <a:cs typeface="Calibri"/>
                <a:sym typeface="Calibri"/>
              </a:rPr>
              <a:t>Willing to and capable of attending and completing UMD academic coursework </a:t>
            </a:r>
            <a:endParaRPr sz="2400">
              <a:latin typeface="Calibri"/>
              <a:ea typeface="Calibri"/>
              <a:cs typeface="Calibri"/>
              <a:sym typeface="Calibri"/>
            </a:endParaRPr>
          </a:p>
          <a:p>
            <a:pPr indent="457200" lvl="0" marL="0" marR="0" rtl="0" algn="just">
              <a:lnSpc>
                <a:spcPct val="106000"/>
              </a:lnSpc>
              <a:spcBef>
                <a:spcPts val="0"/>
              </a:spcBef>
              <a:spcAft>
                <a:spcPts val="0"/>
              </a:spcAft>
              <a:buNone/>
            </a:pPr>
            <a:r>
              <a:rPr lang="en" sz="2400">
                <a:latin typeface="Calibri"/>
                <a:ea typeface="Calibri"/>
                <a:cs typeface="Calibri"/>
                <a:sym typeface="Calibri"/>
              </a:rPr>
              <a:t>(at audit level at least)</a:t>
            </a:r>
            <a:endParaRPr/>
          </a:p>
          <a:p>
            <a:pPr indent="-342900" lvl="0" marL="342900" marR="0" rtl="0" algn="just">
              <a:lnSpc>
                <a:spcPct val="106000"/>
              </a:lnSpc>
              <a:spcBef>
                <a:spcPts val="0"/>
              </a:spcBef>
              <a:spcAft>
                <a:spcPts val="0"/>
              </a:spcAft>
              <a:buClr>
                <a:schemeClr val="dk1"/>
              </a:buClr>
              <a:buSzPts val="2400"/>
              <a:buFont typeface="Noto Sans Symbols"/>
              <a:buChar char="∙"/>
            </a:pPr>
            <a:r>
              <a:rPr lang="en" sz="2400">
                <a:latin typeface="Calibri"/>
                <a:ea typeface="Calibri"/>
                <a:cs typeface="Calibri"/>
                <a:sym typeface="Calibri"/>
              </a:rPr>
              <a:t>Has work experience</a:t>
            </a:r>
            <a:endParaRPr/>
          </a:p>
          <a:p>
            <a:pPr indent="-342900" lvl="0" marL="342900" marR="0" rtl="0" algn="just">
              <a:lnSpc>
                <a:spcPct val="106000"/>
              </a:lnSpc>
              <a:spcBef>
                <a:spcPts val="0"/>
              </a:spcBef>
              <a:spcAft>
                <a:spcPts val="0"/>
              </a:spcAft>
              <a:buClr>
                <a:schemeClr val="dk1"/>
              </a:buClr>
              <a:buSzPts val="2400"/>
              <a:buFont typeface="Noto Sans Symbols"/>
              <a:buChar char="∙"/>
            </a:pPr>
            <a:r>
              <a:rPr lang="en" sz="2400">
                <a:latin typeface="Calibri"/>
                <a:ea typeface="Calibri"/>
                <a:cs typeface="Calibri"/>
                <a:sym typeface="Calibri"/>
              </a:rPr>
              <a:t>Has experience with or shows ability for independen</a:t>
            </a:r>
            <a:r>
              <a:rPr lang="en" sz="2400"/>
              <a:t>t</a:t>
            </a:r>
            <a:r>
              <a:rPr lang="en" sz="2400">
                <a:latin typeface="Calibri"/>
                <a:ea typeface="Calibri"/>
                <a:cs typeface="Calibri"/>
                <a:sym typeface="Calibri"/>
              </a:rPr>
              <a:t> living</a:t>
            </a:r>
            <a:endParaRPr/>
          </a:p>
          <a:p>
            <a:pPr indent="-342900" lvl="0" marL="342900" marR="0" rtl="0" algn="just">
              <a:lnSpc>
                <a:spcPct val="106000"/>
              </a:lnSpc>
              <a:spcBef>
                <a:spcPts val="0"/>
              </a:spcBef>
              <a:spcAft>
                <a:spcPts val="0"/>
              </a:spcAft>
              <a:buClr>
                <a:schemeClr val="dk1"/>
              </a:buClr>
              <a:buSzPts val="2400"/>
              <a:buFont typeface="Noto Sans Symbols"/>
              <a:buChar char="∙"/>
            </a:pPr>
            <a:r>
              <a:rPr lang="en" sz="2400">
                <a:latin typeface="Calibri"/>
                <a:ea typeface="Calibri"/>
                <a:cs typeface="Calibri"/>
                <a:sym typeface="Calibri"/>
              </a:rPr>
              <a:t>Can manage time and activities without one-on-one support </a:t>
            </a:r>
            <a:endParaRPr sz="2400">
              <a:latin typeface="Calibri"/>
              <a:ea typeface="Calibri"/>
              <a:cs typeface="Calibri"/>
              <a:sym typeface="Calibri"/>
            </a:endParaRPr>
          </a:p>
          <a:p>
            <a:pPr indent="0" lvl="0" marL="457200" marR="0" rtl="0" algn="just">
              <a:lnSpc>
                <a:spcPct val="106000"/>
              </a:lnSpc>
              <a:spcBef>
                <a:spcPts val="0"/>
              </a:spcBef>
              <a:spcAft>
                <a:spcPts val="0"/>
              </a:spcAft>
              <a:buNone/>
            </a:pPr>
            <a:r>
              <a:rPr lang="en" sz="2400">
                <a:latin typeface="Calibri"/>
                <a:ea typeface="Calibri"/>
                <a:cs typeface="Calibri"/>
                <a:sym typeface="Calibri"/>
              </a:rPr>
              <a:t>(this program does </a:t>
            </a:r>
            <a:r>
              <a:rPr lang="en" sz="2400" u="sng"/>
              <a:t>not</a:t>
            </a:r>
            <a:r>
              <a:rPr lang="en" sz="2400"/>
              <a:t> </a:t>
            </a:r>
            <a:r>
              <a:rPr lang="en" sz="2400">
                <a:latin typeface="Calibri"/>
                <a:ea typeface="Calibri"/>
                <a:cs typeface="Calibri"/>
                <a:sym typeface="Calibri"/>
              </a:rPr>
              <a:t>offer 24/7 assistance)</a:t>
            </a:r>
            <a:endParaRPr/>
          </a:p>
          <a:p>
            <a:pPr indent="-342900" lvl="0" marL="342900" marR="0" rtl="0" algn="just">
              <a:lnSpc>
                <a:spcPct val="106000"/>
              </a:lnSpc>
              <a:spcBef>
                <a:spcPts val="0"/>
              </a:spcBef>
              <a:spcAft>
                <a:spcPts val="0"/>
              </a:spcAft>
              <a:buClr>
                <a:schemeClr val="dk1"/>
              </a:buClr>
              <a:buSzPts val="2400"/>
              <a:buFont typeface="Noto Sans Symbols"/>
              <a:buChar char="∙"/>
            </a:pPr>
            <a:r>
              <a:rPr lang="en" sz="2400">
                <a:latin typeface="Calibri"/>
                <a:ea typeface="Calibri"/>
                <a:cs typeface="Calibri"/>
                <a:sym typeface="Calibri"/>
              </a:rPr>
              <a:t>Has access to and knows how to use a cell phone to communicate</a:t>
            </a:r>
            <a:endParaRPr/>
          </a:p>
          <a:p>
            <a:pPr indent="-342900" lvl="0" marL="342900" marR="0" rtl="0" algn="l">
              <a:lnSpc>
                <a:spcPct val="106000"/>
              </a:lnSpc>
              <a:spcBef>
                <a:spcPts val="0"/>
              </a:spcBef>
              <a:spcAft>
                <a:spcPts val="0"/>
              </a:spcAft>
              <a:buClr>
                <a:schemeClr val="dk1"/>
              </a:buClr>
              <a:buSzPts val="2400"/>
              <a:buFont typeface="Noto Sans Symbols"/>
              <a:buChar char="∙"/>
            </a:pPr>
            <a:r>
              <a:rPr lang="en" sz="2400">
                <a:latin typeface="Calibri"/>
                <a:ea typeface="Calibri"/>
                <a:cs typeface="Calibri"/>
                <a:sym typeface="Calibri"/>
              </a:rPr>
              <a:t>Wants to attend a large university (UMCP has roughly 40,000 students) and exhibits appropriate behavior for a college campus setting </a:t>
            </a:r>
            <a:endParaRPr sz="2400">
              <a:latin typeface="Calibri"/>
              <a:ea typeface="Calibri"/>
              <a:cs typeface="Calibri"/>
              <a:sym typeface="Calibri"/>
            </a:endParaRPr>
          </a:p>
          <a:p>
            <a:pPr indent="0" lvl="0" marL="457200" marR="0" rtl="0" algn="l">
              <a:lnSpc>
                <a:spcPct val="106000"/>
              </a:lnSpc>
              <a:spcBef>
                <a:spcPts val="0"/>
              </a:spcBef>
              <a:spcAft>
                <a:spcPts val="0"/>
              </a:spcAft>
              <a:buNone/>
            </a:pPr>
            <a:r>
              <a:rPr lang="en" sz="2400">
                <a:latin typeface="Calibri"/>
                <a:ea typeface="Calibri"/>
                <a:cs typeface="Calibri"/>
                <a:sym typeface="Calibri"/>
              </a:rPr>
              <a:t>(all students will be held to the UMD Student Code of Conduct: </a:t>
            </a:r>
            <a:r>
              <a:rPr lang="en" sz="2400" u="sng">
                <a:solidFill>
                  <a:srgbClr val="0563C1"/>
                </a:solidFill>
                <a:latin typeface="Calibri"/>
                <a:ea typeface="Calibri"/>
                <a:cs typeface="Calibri"/>
                <a:sym typeface="Calibri"/>
                <a:hlinkClick r:id="rId4">
                  <a:extLst>
                    <a:ext uri="{A12FA001-AC4F-418D-AE19-62706E023703}">
                      <ahyp:hlinkClr val="tx"/>
                    </a:ext>
                  </a:extLst>
                </a:hlinkClick>
              </a:rPr>
              <a:t>https://policies.umd.edu/assets/section-v/V-100B.pdf</a:t>
            </a:r>
            <a:r>
              <a:rPr lang="en" sz="2400">
                <a:latin typeface="Calibri"/>
                <a:ea typeface="Calibri"/>
                <a:cs typeface="Calibri"/>
                <a:sym typeface="Calibri"/>
              </a:rPr>
              <a:t>)</a:t>
            </a:r>
            <a:endParaRPr/>
          </a:p>
          <a:p>
            <a:pPr indent="-342900" lvl="0" marL="342900" marR="0" rtl="0" algn="just">
              <a:lnSpc>
                <a:spcPct val="106000"/>
              </a:lnSpc>
              <a:spcBef>
                <a:spcPts val="0"/>
              </a:spcBef>
              <a:spcAft>
                <a:spcPts val="0"/>
              </a:spcAft>
              <a:buClr>
                <a:schemeClr val="dk1"/>
              </a:buClr>
              <a:buSzPts val="2400"/>
              <a:buFont typeface="Noto Sans Symbols"/>
              <a:buChar char="∙"/>
            </a:pPr>
            <a:r>
              <a:rPr lang="en" sz="2400">
                <a:latin typeface="Calibri"/>
                <a:ea typeface="Calibri"/>
                <a:cs typeface="Calibri"/>
                <a:sym typeface="Calibri"/>
              </a:rPr>
              <a:t>Enjoys engaging in social activities and has interest in joining student organizations</a:t>
            </a:r>
            <a:endParaRPr/>
          </a:p>
          <a:p>
            <a:pPr indent="-342900" lvl="0" marL="342900" marR="0" rtl="0" algn="just">
              <a:lnSpc>
                <a:spcPct val="106000"/>
              </a:lnSpc>
              <a:spcBef>
                <a:spcPts val="0"/>
              </a:spcBef>
              <a:spcAft>
                <a:spcPts val="0"/>
              </a:spcAft>
              <a:buClr>
                <a:schemeClr val="dk1"/>
              </a:buClr>
              <a:buSzPts val="2400"/>
              <a:buFont typeface="Noto Sans Symbols"/>
              <a:buChar char="∙"/>
            </a:pPr>
            <a:r>
              <a:rPr lang="en" sz="2400">
                <a:latin typeface="Calibri"/>
                <a:ea typeface="Calibri"/>
                <a:cs typeface="Calibri"/>
                <a:sym typeface="Calibri"/>
              </a:rPr>
              <a:t>Meets additional eligibility criteria (see top of Application)</a:t>
            </a:r>
            <a:endParaRPr/>
          </a:p>
          <a:p>
            <a:pPr indent="-387350" lvl="0" marL="1064879" marR="282567" rtl="0" algn="l">
              <a:lnSpc>
                <a:spcPct val="115100"/>
              </a:lnSpc>
              <a:spcBef>
                <a:spcPts val="900"/>
              </a:spcBef>
              <a:spcAft>
                <a:spcPts val="0"/>
              </a:spcAft>
              <a:buClr>
                <a:schemeClr val="dk1"/>
              </a:buClr>
              <a:buSzPts val="1100"/>
              <a:buNone/>
            </a:pPr>
            <a:r>
              <a:t/>
            </a:r>
            <a:endParaRPr sz="1100"/>
          </a:p>
        </p:txBody>
      </p:sp>
      <p:pic>
        <p:nvPicPr>
          <p:cNvPr id="141" name="Google Shape;141;p5"/>
          <p:cNvPicPr preferRelativeResize="0"/>
          <p:nvPr/>
        </p:nvPicPr>
        <p:blipFill rotWithShape="1">
          <a:blip r:embed="rId5">
            <a:alphaModFix/>
          </a:blip>
          <a:srcRect b="0" l="0" r="0" t="0"/>
          <a:stretch/>
        </p:blipFill>
        <p:spPr>
          <a:xfrm rot="-5400000">
            <a:off x="-69597" y="4846800"/>
            <a:ext cx="2002151" cy="323971"/>
          </a:xfrm>
          <a:prstGeom prst="rect">
            <a:avLst/>
          </a:prstGeom>
          <a:noFill/>
          <a:ln>
            <a:noFill/>
          </a:ln>
        </p:spPr>
      </p:pic>
      <p:pic>
        <p:nvPicPr>
          <p:cNvPr descr="Graphical user interface, application&#10;&#10;Description automatically generated with medium confidence" id="142" name="Google Shape;142;p5"/>
          <p:cNvPicPr preferRelativeResize="0"/>
          <p:nvPr/>
        </p:nvPicPr>
        <p:blipFill rotWithShape="1">
          <a:blip r:embed="rId6">
            <a:alphaModFix/>
          </a:blip>
          <a:srcRect b="0" l="0" r="0" t="0"/>
          <a:stretch/>
        </p:blipFill>
        <p:spPr>
          <a:xfrm>
            <a:off x="8665722" y="1"/>
            <a:ext cx="3526278" cy="8035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3"/>
          <p:cNvPicPr preferRelativeResize="0"/>
          <p:nvPr/>
        </p:nvPicPr>
        <p:blipFill rotWithShape="1">
          <a:blip r:embed="rId3">
            <a:alphaModFix/>
          </a:blip>
          <a:srcRect b="0" l="0" r="0" t="0"/>
          <a:stretch/>
        </p:blipFill>
        <p:spPr>
          <a:xfrm>
            <a:off x="0" y="0"/>
            <a:ext cx="12191997" cy="6858000"/>
          </a:xfrm>
          <a:prstGeom prst="rect">
            <a:avLst/>
          </a:prstGeom>
          <a:noFill/>
          <a:ln>
            <a:noFill/>
          </a:ln>
        </p:spPr>
      </p:pic>
      <p:pic>
        <p:nvPicPr>
          <p:cNvPr descr="Graphical user interface, application&#10;&#10;Description automatically generated with medium confidence" id="148" name="Google Shape;148;p3"/>
          <p:cNvPicPr preferRelativeResize="0"/>
          <p:nvPr/>
        </p:nvPicPr>
        <p:blipFill rotWithShape="1">
          <a:blip r:embed="rId4">
            <a:alphaModFix/>
          </a:blip>
          <a:srcRect b="0" l="0" r="0" t="0"/>
          <a:stretch/>
        </p:blipFill>
        <p:spPr>
          <a:xfrm>
            <a:off x="7850345" y="5554681"/>
            <a:ext cx="4341656" cy="989371"/>
          </a:xfrm>
          <a:prstGeom prst="rect">
            <a:avLst/>
          </a:prstGeom>
          <a:noFill/>
          <a:ln>
            <a:noFill/>
          </a:ln>
        </p:spPr>
      </p:pic>
      <p:sp>
        <p:nvSpPr>
          <p:cNvPr id="149" name="Google Shape;149;p3"/>
          <p:cNvSpPr/>
          <p:nvPr/>
        </p:nvSpPr>
        <p:spPr>
          <a:xfrm rot="-147814">
            <a:off x="5855272" y="2958764"/>
            <a:ext cx="1647123" cy="1699200"/>
          </a:xfrm>
          <a:prstGeom prst="ellipse">
            <a:avLst/>
          </a:prstGeom>
          <a:solidFill>
            <a:srgbClr val="A1C3FA"/>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467"/>
              <a:buFont typeface="Arial"/>
              <a:buNone/>
            </a:pPr>
            <a:r>
              <a:rPr b="1" i="0" lang="en" sz="1467" u="none" cap="none" strike="noStrike">
                <a:solidFill>
                  <a:schemeClr val="dk1"/>
                </a:solidFill>
                <a:latin typeface="Calibri"/>
                <a:ea typeface="Calibri"/>
                <a:cs typeface="Calibri"/>
                <a:sym typeface="Calibri"/>
              </a:rPr>
              <a:t>STUDENT</a:t>
            </a:r>
            <a:endParaRPr b="1" i="0" sz="1467" u="none" cap="none" strike="noStrike">
              <a:solidFill>
                <a:schemeClr val="dk1"/>
              </a:solidFill>
              <a:latin typeface="Calibri"/>
              <a:ea typeface="Calibri"/>
              <a:cs typeface="Calibri"/>
              <a:sym typeface="Calibri"/>
            </a:endParaRPr>
          </a:p>
        </p:txBody>
      </p:sp>
      <p:grpSp>
        <p:nvGrpSpPr>
          <p:cNvPr id="150" name="Google Shape;150;p3"/>
          <p:cNvGrpSpPr/>
          <p:nvPr/>
        </p:nvGrpSpPr>
        <p:grpSpPr>
          <a:xfrm>
            <a:off x="6224358" y="2508210"/>
            <a:ext cx="3457841" cy="4035858"/>
            <a:chOff x="4184863" y="1520198"/>
            <a:chExt cx="2958454" cy="3298348"/>
          </a:xfrm>
        </p:grpSpPr>
        <p:sp>
          <p:nvSpPr>
            <p:cNvPr id="151" name="Google Shape;151;p3"/>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52" name="Google Shape;152;p3"/>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53" name="Google Shape;153;p3"/>
            <p:cNvSpPr txBox="1"/>
            <p:nvPr/>
          </p:nvSpPr>
          <p:spPr>
            <a:xfrm rot="-3779305">
              <a:off x="4666267" y="2904544"/>
              <a:ext cx="1669857" cy="563236"/>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Arial"/>
                <a:buNone/>
              </a:pPr>
              <a:r>
                <a:rPr b="0" i="0" lang="en" sz="1333" u="none" cap="none" strike="noStrike">
                  <a:solidFill>
                    <a:srgbClr val="FFFFFF"/>
                  </a:solidFill>
                  <a:latin typeface="Roboto"/>
                  <a:ea typeface="Roboto"/>
                  <a:cs typeface="Roboto"/>
                  <a:sym typeface="Roboto"/>
                </a:rPr>
                <a:t>Trained Peer Mentors/</a:t>
              </a:r>
              <a:endParaRPr b="0" i="0" sz="1333"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333"/>
                <a:buFont typeface="Arial"/>
                <a:buNone/>
              </a:pPr>
              <a:r>
                <a:rPr b="0" i="0" lang="en" sz="1333" u="none" cap="none" strike="noStrike">
                  <a:solidFill>
                    <a:srgbClr val="FFFFFF"/>
                  </a:solidFill>
                  <a:latin typeface="Roboto"/>
                  <a:ea typeface="Roboto"/>
                  <a:cs typeface="Roboto"/>
                  <a:sym typeface="Roboto"/>
                </a:rPr>
                <a:t>Campus inclusion</a:t>
              </a:r>
              <a:endParaRPr b="0" i="0" sz="1333" u="none" cap="none" strike="noStrike">
                <a:solidFill>
                  <a:srgbClr val="FFFFFF"/>
                </a:solidFill>
                <a:latin typeface="Roboto"/>
                <a:ea typeface="Roboto"/>
                <a:cs typeface="Roboto"/>
                <a:sym typeface="Roboto"/>
              </a:endParaRPr>
            </a:p>
          </p:txBody>
        </p:sp>
      </p:grpSp>
      <p:grpSp>
        <p:nvGrpSpPr>
          <p:cNvPr id="154" name="Google Shape;154;p3"/>
          <p:cNvGrpSpPr/>
          <p:nvPr/>
        </p:nvGrpSpPr>
        <p:grpSpPr>
          <a:xfrm>
            <a:off x="4673209" y="560811"/>
            <a:ext cx="3849532" cy="3943561"/>
            <a:chOff x="2857731" y="-71333"/>
            <a:chExt cx="3293577" cy="3222916"/>
          </a:xfrm>
        </p:grpSpPr>
        <p:sp>
          <p:nvSpPr>
            <p:cNvPr id="155" name="Google Shape;155;p3"/>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56" name="Google Shape;156;p3"/>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57" name="Google Shape;157;p3"/>
            <p:cNvSpPr txBox="1"/>
            <p:nvPr/>
          </p:nvSpPr>
          <p:spPr>
            <a:xfrm>
              <a:off x="3641323" y="1121586"/>
              <a:ext cx="1934699" cy="563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Arial"/>
                <a:buNone/>
              </a:pPr>
              <a:r>
                <a:rPr b="0" i="0" lang="en" sz="1333" u="none" cap="none" strike="noStrike">
                  <a:solidFill>
                    <a:srgbClr val="FFFFFF"/>
                  </a:solidFill>
                  <a:latin typeface="Roboto"/>
                  <a:ea typeface="Roboto"/>
                  <a:cs typeface="Roboto"/>
                  <a:sym typeface="Roboto"/>
                </a:rPr>
                <a:t>Career Exploration/Development</a:t>
              </a:r>
              <a:endParaRPr b="0" i="0" sz="1333" u="none" cap="none" strike="noStrike">
                <a:solidFill>
                  <a:srgbClr val="FFFFFF"/>
                </a:solidFill>
                <a:latin typeface="Roboto"/>
                <a:ea typeface="Roboto"/>
                <a:cs typeface="Roboto"/>
                <a:sym typeface="Roboto"/>
              </a:endParaRPr>
            </a:p>
          </p:txBody>
        </p:sp>
      </p:grpSp>
      <p:grpSp>
        <p:nvGrpSpPr>
          <p:cNvPr id="158" name="Google Shape;158;p3"/>
          <p:cNvGrpSpPr/>
          <p:nvPr/>
        </p:nvGrpSpPr>
        <p:grpSpPr>
          <a:xfrm>
            <a:off x="3623806" y="2709458"/>
            <a:ext cx="4002477" cy="3820419"/>
            <a:chOff x="1959887" y="1684671"/>
            <a:chExt cx="3424433" cy="3122278"/>
          </a:xfrm>
        </p:grpSpPr>
        <p:sp>
          <p:nvSpPr>
            <p:cNvPr id="159" name="Google Shape;159;p3"/>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60" name="Google Shape;160;p3"/>
            <p:cNvSpPr/>
            <p:nvPr/>
          </p:nvSpPr>
          <p:spPr>
            <a:xfrm rot="-3280089">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61" name="Google Shape;161;p3"/>
            <p:cNvSpPr txBox="1"/>
            <p:nvPr/>
          </p:nvSpPr>
          <p:spPr>
            <a:xfrm flipH="1" rot="3725110">
              <a:off x="2866277" y="2863871"/>
              <a:ext cx="1577671" cy="563103"/>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Arial"/>
                <a:buNone/>
              </a:pPr>
              <a:r>
                <a:rPr b="0" i="0" lang="en" sz="1333" u="none" cap="none" strike="noStrike">
                  <a:solidFill>
                    <a:srgbClr val="FFFFFF"/>
                  </a:solidFill>
                  <a:latin typeface="Roboto"/>
                  <a:ea typeface="Roboto"/>
                  <a:cs typeface="Roboto"/>
                  <a:sym typeface="Roboto"/>
                </a:rPr>
                <a:t>College Success/</a:t>
              </a:r>
              <a:endParaRPr b="0" i="0" sz="1333" u="none" cap="none" strike="noStrike">
                <a:solidFill>
                  <a:srgbClr val="FFFFF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333"/>
                <a:buFont typeface="Arial"/>
                <a:buNone/>
              </a:pPr>
              <a:r>
                <a:rPr b="0" i="0" lang="en" sz="1333" u="none" cap="none" strike="noStrike">
                  <a:solidFill>
                    <a:srgbClr val="FFFFFF"/>
                  </a:solidFill>
                  <a:latin typeface="Roboto"/>
                  <a:ea typeface="Roboto"/>
                  <a:cs typeface="Roboto"/>
                  <a:sym typeface="Roboto"/>
                </a:rPr>
                <a:t>Course Access</a:t>
              </a:r>
              <a:endParaRPr b="0" i="0" sz="1333" u="none" cap="none" strike="noStrike">
                <a:solidFill>
                  <a:srgbClr val="FFFFFF"/>
                </a:solidFill>
                <a:latin typeface="Roboto"/>
                <a:ea typeface="Roboto"/>
                <a:cs typeface="Roboto"/>
                <a:sym typeface="Roboto"/>
              </a:endParaRPr>
            </a:p>
          </p:txBody>
        </p:sp>
      </p:grpSp>
      <p:sp>
        <p:nvSpPr>
          <p:cNvPr id="162" name="Google Shape;162;p3"/>
          <p:cNvSpPr txBox="1"/>
          <p:nvPr/>
        </p:nvSpPr>
        <p:spPr>
          <a:xfrm>
            <a:off x="1559200" y="153867"/>
            <a:ext cx="10187600" cy="820633"/>
          </a:xfrm>
          <a:prstGeom prst="rect">
            <a:avLst/>
          </a:prstGeom>
          <a:noFill/>
          <a:ln>
            <a:noFill/>
          </a:ln>
        </p:spPr>
        <p:txBody>
          <a:bodyPr anchorCtr="0" anchor="t" bIns="121900" lIns="121900" spcFirstLastPara="1" rIns="121900" wrap="square" tIns="121900">
            <a:spAutoFit/>
          </a:bodyPr>
          <a:lstStyle/>
          <a:p>
            <a:pPr indent="0" lvl="0" marL="16933" marR="0" rtl="0" algn="ctr">
              <a:lnSpc>
                <a:spcPct val="100000"/>
              </a:lnSpc>
              <a:spcBef>
                <a:spcPts val="0"/>
              </a:spcBef>
              <a:spcAft>
                <a:spcPts val="0"/>
              </a:spcAft>
              <a:buClr>
                <a:srgbClr val="000000"/>
              </a:buClr>
              <a:buSzPts val="3733"/>
              <a:buFont typeface="Arial"/>
              <a:buNone/>
            </a:pPr>
            <a:r>
              <a:rPr b="1" i="0" lang="en" sz="3733" u="none" cap="none" strike="noStrike">
                <a:solidFill>
                  <a:schemeClr val="dk1"/>
                </a:solidFill>
                <a:latin typeface="Calibri"/>
                <a:ea typeface="Calibri"/>
                <a:cs typeface="Calibri"/>
                <a:sym typeface="Calibri"/>
              </a:rPr>
              <a:t>TerpsEXCEED Focus Areas</a:t>
            </a:r>
            <a:endParaRPr b="0" i="0" sz="2400" u="none" cap="none" strike="noStrike">
              <a:solidFill>
                <a:schemeClr val="dk1"/>
              </a:solidFill>
              <a:latin typeface="Calibri"/>
              <a:ea typeface="Calibri"/>
              <a:cs typeface="Calibri"/>
              <a:sym typeface="Calibri"/>
            </a:endParaRPr>
          </a:p>
        </p:txBody>
      </p:sp>
      <p:sp>
        <p:nvSpPr>
          <p:cNvPr id="163" name="Google Shape;163;p3"/>
          <p:cNvSpPr txBox="1"/>
          <p:nvPr>
            <p:ph idx="12" type="sldNum"/>
          </p:nvPr>
        </p:nvSpPr>
        <p:spPr>
          <a:xfrm>
            <a:off x="8610600" y="6356351"/>
            <a:ext cx="2743200" cy="3652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pic>
        <p:nvPicPr>
          <p:cNvPr id="164" name="Google Shape;164;p3"/>
          <p:cNvPicPr preferRelativeResize="0"/>
          <p:nvPr/>
        </p:nvPicPr>
        <p:blipFill rotWithShape="1">
          <a:blip r:embed="rId5">
            <a:alphaModFix/>
          </a:blip>
          <a:srcRect b="0" l="0" r="0" t="0"/>
          <a:stretch/>
        </p:blipFill>
        <p:spPr>
          <a:xfrm rot="-5400000">
            <a:off x="164860" y="4815639"/>
            <a:ext cx="2002151" cy="3239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4"/>
          <p:cNvPicPr preferRelativeResize="0"/>
          <p:nvPr/>
        </p:nvPicPr>
        <p:blipFill rotWithShape="1">
          <a:blip r:embed="rId3">
            <a:alphaModFix/>
          </a:blip>
          <a:srcRect b="0" l="0" r="0" t="0"/>
          <a:stretch/>
        </p:blipFill>
        <p:spPr>
          <a:xfrm>
            <a:off x="-1" y="0"/>
            <a:ext cx="9772073" cy="6858000"/>
          </a:xfrm>
          <a:prstGeom prst="rect">
            <a:avLst/>
          </a:prstGeom>
          <a:noFill/>
          <a:ln>
            <a:noFill/>
          </a:ln>
        </p:spPr>
      </p:pic>
      <p:sp>
        <p:nvSpPr>
          <p:cNvPr id="171" name="Google Shape;171;p4"/>
          <p:cNvSpPr txBox="1"/>
          <p:nvPr>
            <p:ph type="title"/>
          </p:nvPr>
        </p:nvSpPr>
        <p:spPr>
          <a:xfrm>
            <a:off x="1423559" y="87069"/>
            <a:ext cx="9000600" cy="690000"/>
          </a:xfrm>
          <a:prstGeom prst="rect">
            <a:avLst/>
          </a:prstGeom>
          <a:noFill/>
          <a:ln>
            <a:noFill/>
          </a:ln>
        </p:spPr>
        <p:txBody>
          <a:bodyPr anchorCtr="0" anchor="ctr" bIns="0" lIns="0" spcFirstLastPara="1" rIns="0" wrap="square" tIns="12700">
            <a:spAutoFit/>
          </a:bodyPr>
          <a:lstStyle/>
          <a:p>
            <a:pPr indent="0" lvl="0" marL="0" rtl="0" algn="l">
              <a:lnSpc>
                <a:spcPct val="100000"/>
              </a:lnSpc>
              <a:spcBef>
                <a:spcPts val="0"/>
              </a:spcBef>
              <a:spcAft>
                <a:spcPts val="0"/>
              </a:spcAft>
              <a:buNone/>
            </a:pPr>
            <a:r>
              <a:rPr b="1" lang="en">
                <a:latin typeface="Calibri"/>
                <a:ea typeface="Calibri"/>
                <a:cs typeface="Calibri"/>
                <a:sym typeface="Calibri"/>
              </a:rPr>
              <a:t>TerpsEXCEED Components</a:t>
            </a:r>
            <a:endParaRPr b="1">
              <a:solidFill>
                <a:srgbClr val="C00000"/>
              </a:solidFill>
              <a:latin typeface="Calibri"/>
              <a:ea typeface="Calibri"/>
              <a:cs typeface="Calibri"/>
              <a:sym typeface="Calibri"/>
            </a:endParaRPr>
          </a:p>
        </p:txBody>
      </p:sp>
      <p:sp>
        <p:nvSpPr>
          <p:cNvPr id="172" name="Google Shape;172;p4"/>
          <p:cNvSpPr txBox="1"/>
          <p:nvPr>
            <p:ph idx="1" type="body"/>
          </p:nvPr>
        </p:nvSpPr>
        <p:spPr>
          <a:xfrm>
            <a:off x="769493" y="777070"/>
            <a:ext cx="11422507" cy="4572592"/>
          </a:xfrm>
          <a:prstGeom prst="rect">
            <a:avLst/>
          </a:prstGeom>
          <a:noFill/>
          <a:ln>
            <a:noFill/>
          </a:ln>
        </p:spPr>
        <p:txBody>
          <a:bodyPr anchorCtr="0" anchor="t" bIns="45700" lIns="91425" spcFirstLastPara="1" rIns="91425" wrap="square" tIns="45700">
            <a:noAutofit/>
          </a:bodyPr>
          <a:lstStyle/>
          <a:p>
            <a:pPr indent="-438150" lvl="0" marL="1064879" marR="282567" rtl="0" algn="l">
              <a:lnSpc>
                <a:spcPct val="115100"/>
              </a:lnSpc>
              <a:spcBef>
                <a:spcPts val="0"/>
              </a:spcBef>
              <a:spcAft>
                <a:spcPts val="0"/>
              </a:spcAft>
              <a:buClr>
                <a:schemeClr val="dk1"/>
              </a:buClr>
              <a:buSzPts val="2500"/>
              <a:buChar char="●"/>
            </a:pPr>
            <a:r>
              <a:rPr lang="en" sz="2500"/>
              <a:t>2-year certificate program</a:t>
            </a:r>
            <a:endParaRPr sz="2500"/>
          </a:p>
          <a:p>
            <a:pPr indent="-438150" lvl="0" marL="1064879" marR="282567" rtl="0" algn="l">
              <a:lnSpc>
                <a:spcPct val="115100"/>
              </a:lnSpc>
              <a:spcBef>
                <a:spcPts val="100"/>
              </a:spcBef>
              <a:spcAft>
                <a:spcPts val="0"/>
              </a:spcAft>
              <a:buClr>
                <a:schemeClr val="dk1"/>
              </a:buClr>
              <a:buSzPts val="2500"/>
              <a:buChar char="●"/>
            </a:pPr>
            <a:r>
              <a:rPr lang="en" sz="2500"/>
              <a:t>Enrolled through the Office of Extended Studies</a:t>
            </a:r>
            <a:endParaRPr sz="2500"/>
          </a:p>
          <a:p>
            <a:pPr indent="-438150" lvl="0" marL="1064878" marR="282567" rtl="0" algn="l">
              <a:lnSpc>
                <a:spcPct val="115100"/>
              </a:lnSpc>
              <a:spcBef>
                <a:spcPts val="100"/>
              </a:spcBef>
              <a:spcAft>
                <a:spcPts val="0"/>
              </a:spcAft>
              <a:buClr>
                <a:schemeClr val="dk1"/>
              </a:buClr>
              <a:buSzPts val="2500"/>
              <a:buChar char="●"/>
            </a:pPr>
            <a:r>
              <a:rPr lang="en" sz="2500"/>
              <a:t>Each Semester: </a:t>
            </a:r>
            <a:endParaRPr sz="2500"/>
          </a:p>
          <a:p>
            <a:pPr indent="-387350" lvl="1" marL="1485900" marR="282567" rtl="0" algn="l">
              <a:lnSpc>
                <a:spcPct val="115100"/>
              </a:lnSpc>
              <a:spcBef>
                <a:spcPts val="100"/>
              </a:spcBef>
              <a:spcAft>
                <a:spcPts val="0"/>
              </a:spcAft>
              <a:buClr>
                <a:schemeClr val="dk1"/>
              </a:buClr>
              <a:buSzPts val="2500"/>
              <a:buChar char="○"/>
            </a:pPr>
            <a:r>
              <a:rPr lang="en" sz="2100"/>
              <a:t>Audit typical UMD Undergraduate Studies courses (6 credits)</a:t>
            </a:r>
            <a:endParaRPr sz="2100"/>
          </a:p>
          <a:p>
            <a:pPr indent="-387350" lvl="1" marL="1485900" marR="282567" rtl="0" algn="l">
              <a:lnSpc>
                <a:spcPct val="115100"/>
              </a:lnSpc>
              <a:spcBef>
                <a:spcPts val="100"/>
              </a:spcBef>
              <a:spcAft>
                <a:spcPts val="0"/>
              </a:spcAft>
              <a:buClr>
                <a:schemeClr val="dk1"/>
              </a:buClr>
              <a:buSzPts val="2500"/>
              <a:buChar char="○"/>
            </a:pPr>
            <a:r>
              <a:rPr lang="en" sz="2100"/>
              <a:t>Internship course (3 credits) &amp; College Success/Independent Study (3 credits)</a:t>
            </a:r>
            <a:endParaRPr sz="2100"/>
          </a:p>
          <a:p>
            <a:pPr indent="-387350" lvl="1" marL="1485900" marR="282567" rtl="0" algn="l">
              <a:lnSpc>
                <a:spcPct val="115100"/>
              </a:lnSpc>
              <a:spcBef>
                <a:spcPts val="100"/>
              </a:spcBef>
              <a:spcAft>
                <a:spcPts val="0"/>
              </a:spcAft>
              <a:buClr>
                <a:schemeClr val="dk1"/>
              </a:buClr>
              <a:buSzPts val="2500"/>
              <a:buChar char="○"/>
            </a:pPr>
            <a:r>
              <a:rPr lang="en" sz="2100"/>
              <a:t>Will register </a:t>
            </a:r>
            <a:r>
              <a:rPr lang="en" sz="2100"/>
              <a:t>for ADS</a:t>
            </a:r>
            <a:endParaRPr i="1" sz="2100"/>
          </a:p>
          <a:p>
            <a:pPr indent="-438150" lvl="0" marL="1064879" marR="282567" rtl="0" algn="l">
              <a:lnSpc>
                <a:spcPct val="115100"/>
              </a:lnSpc>
              <a:spcBef>
                <a:spcPts val="100"/>
              </a:spcBef>
              <a:spcAft>
                <a:spcPts val="0"/>
              </a:spcAft>
              <a:buClr>
                <a:schemeClr val="dk1"/>
              </a:buClr>
              <a:buSzPts val="2500"/>
              <a:buChar char="●"/>
            </a:pPr>
            <a:r>
              <a:rPr lang="en" sz="2500"/>
              <a:t>WBLEs, internships, jobs each semester</a:t>
            </a:r>
            <a:endParaRPr sz="2500"/>
          </a:p>
          <a:p>
            <a:pPr indent="-438150" lvl="0" marL="1064879" marR="282567" rtl="0" algn="l">
              <a:lnSpc>
                <a:spcPct val="115100"/>
              </a:lnSpc>
              <a:spcBef>
                <a:spcPts val="100"/>
              </a:spcBef>
              <a:spcAft>
                <a:spcPts val="0"/>
              </a:spcAft>
              <a:buClr>
                <a:schemeClr val="dk1"/>
              </a:buClr>
              <a:buSzPts val="2500"/>
              <a:buChar char="●"/>
            </a:pPr>
            <a:r>
              <a:rPr lang="en" sz="2500"/>
              <a:t>Access to all UMD clubs and activities – UMD student ID</a:t>
            </a:r>
            <a:endParaRPr sz="2500"/>
          </a:p>
          <a:p>
            <a:pPr indent="-438150" lvl="0" marL="1064879" marR="282567" rtl="0" algn="l">
              <a:lnSpc>
                <a:spcPct val="115100"/>
              </a:lnSpc>
              <a:spcBef>
                <a:spcPts val="100"/>
              </a:spcBef>
              <a:spcAft>
                <a:spcPts val="0"/>
              </a:spcAft>
              <a:buClr>
                <a:schemeClr val="dk1"/>
              </a:buClr>
              <a:buSzPts val="2500"/>
              <a:buChar char="●"/>
            </a:pPr>
            <a:r>
              <a:rPr lang="en" sz="2500"/>
              <a:t>On-campus housing/dining available</a:t>
            </a:r>
            <a:endParaRPr sz="2500"/>
          </a:p>
          <a:p>
            <a:pPr indent="-438150" lvl="0" marL="1064879" marR="282567" rtl="0" algn="l">
              <a:lnSpc>
                <a:spcPct val="115100"/>
              </a:lnSpc>
              <a:spcBef>
                <a:spcPts val="100"/>
              </a:spcBef>
              <a:spcAft>
                <a:spcPts val="0"/>
              </a:spcAft>
              <a:buClr>
                <a:schemeClr val="dk1"/>
              </a:buClr>
              <a:buSzPts val="2500"/>
              <a:buChar char="●"/>
            </a:pPr>
            <a:r>
              <a:rPr lang="en" sz="2500"/>
              <a:t>Peer mentoring program</a:t>
            </a:r>
            <a:endParaRPr sz="2500"/>
          </a:p>
          <a:p>
            <a:pPr indent="-438150" lvl="0" marL="1064879" marR="282567" rtl="0" algn="l">
              <a:lnSpc>
                <a:spcPct val="115100"/>
              </a:lnSpc>
              <a:spcBef>
                <a:spcPts val="100"/>
              </a:spcBef>
              <a:spcAft>
                <a:spcPts val="0"/>
              </a:spcAft>
              <a:buClr>
                <a:schemeClr val="dk1"/>
              </a:buClr>
              <a:buSzPts val="2500"/>
              <a:buChar char="●"/>
            </a:pPr>
            <a:r>
              <a:rPr lang="en" sz="2500"/>
              <a:t>Access to typical orientation, all facilities, all sports lotteries (like all students)</a:t>
            </a:r>
            <a:endParaRPr sz="2500"/>
          </a:p>
          <a:p>
            <a:pPr indent="-438150" lvl="0" marL="1064879" marR="282567" rtl="0" algn="l">
              <a:lnSpc>
                <a:spcPct val="115100"/>
              </a:lnSpc>
              <a:spcBef>
                <a:spcPts val="100"/>
              </a:spcBef>
              <a:spcAft>
                <a:spcPts val="0"/>
              </a:spcAft>
              <a:buClr>
                <a:schemeClr val="dk1"/>
              </a:buClr>
              <a:buSzPts val="2500"/>
              <a:buChar char="●"/>
            </a:pPr>
            <a:r>
              <a:rPr lang="en" sz="2500"/>
              <a:t>Will apply for CTP status and financial aid</a:t>
            </a:r>
            <a:endParaRPr sz="2500"/>
          </a:p>
        </p:txBody>
      </p:sp>
      <p:pic>
        <p:nvPicPr>
          <p:cNvPr id="173" name="Google Shape;173;p4"/>
          <p:cNvPicPr preferRelativeResize="0"/>
          <p:nvPr/>
        </p:nvPicPr>
        <p:blipFill rotWithShape="1">
          <a:blip r:embed="rId4">
            <a:alphaModFix/>
          </a:blip>
          <a:srcRect b="0" l="0" r="0" t="0"/>
          <a:stretch/>
        </p:blipFill>
        <p:spPr>
          <a:xfrm rot="-5400000">
            <a:off x="-69597" y="4846800"/>
            <a:ext cx="2002151" cy="323971"/>
          </a:xfrm>
          <a:prstGeom prst="rect">
            <a:avLst/>
          </a:prstGeom>
          <a:noFill/>
          <a:ln>
            <a:noFill/>
          </a:ln>
        </p:spPr>
      </p:pic>
      <p:pic>
        <p:nvPicPr>
          <p:cNvPr descr="Graphical user interface, application&#10;&#10;Description automatically generated with medium confidence" id="174" name="Google Shape;174;p4"/>
          <p:cNvPicPr preferRelativeResize="0"/>
          <p:nvPr/>
        </p:nvPicPr>
        <p:blipFill rotWithShape="1">
          <a:blip r:embed="rId5">
            <a:alphaModFix/>
          </a:blip>
          <a:srcRect b="0" l="0" r="0" t="0"/>
          <a:stretch/>
        </p:blipFill>
        <p:spPr>
          <a:xfrm>
            <a:off x="8621721" y="5975815"/>
            <a:ext cx="3570279" cy="8135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5714bf307b_2_8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80" name="Google Shape;180;g15714bf307b_2_8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67"/>
              </a:spcBef>
              <a:spcAft>
                <a:spcPts val="1600"/>
              </a:spcAft>
              <a:buClr>
                <a:schemeClr val="dk1"/>
              </a:buClr>
              <a:buSzPts val="2800"/>
              <a:buNone/>
            </a:pPr>
            <a:r>
              <a:t/>
            </a:r>
            <a:endParaRPr/>
          </a:p>
        </p:txBody>
      </p:sp>
      <p:pic>
        <p:nvPicPr>
          <p:cNvPr id="181" name="Google Shape;181;g15714bf307b_2_84"/>
          <p:cNvPicPr preferRelativeResize="0"/>
          <p:nvPr/>
        </p:nvPicPr>
        <p:blipFill rotWithShape="1">
          <a:blip r:embed="rId3">
            <a:alphaModFix/>
          </a:blip>
          <a:srcRect b="0" l="0" r="0" t="0"/>
          <a:stretch/>
        </p:blipFill>
        <p:spPr>
          <a:xfrm>
            <a:off x="0" y="0"/>
            <a:ext cx="12191999" cy="6857998"/>
          </a:xfrm>
          <a:prstGeom prst="rect">
            <a:avLst/>
          </a:prstGeom>
          <a:noFill/>
          <a:ln>
            <a:noFill/>
          </a:ln>
        </p:spPr>
      </p:pic>
      <p:pic>
        <p:nvPicPr>
          <p:cNvPr descr="Graphical user interface, application&#10;&#10;Description automatically generated with medium confidence" id="182" name="Google Shape;182;g15714bf307b_2_84"/>
          <p:cNvPicPr preferRelativeResize="0"/>
          <p:nvPr/>
        </p:nvPicPr>
        <p:blipFill rotWithShape="1">
          <a:blip r:embed="rId4">
            <a:alphaModFix/>
          </a:blip>
          <a:srcRect b="0" l="0" r="0" t="0"/>
          <a:stretch/>
        </p:blipFill>
        <p:spPr>
          <a:xfrm>
            <a:off x="7601245" y="5554681"/>
            <a:ext cx="4341657" cy="989371"/>
          </a:xfrm>
          <a:prstGeom prst="rect">
            <a:avLst/>
          </a:prstGeom>
          <a:noFill/>
          <a:ln>
            <a:noFill/>
          </a:ln>
        </p:spPr>
      </p:pic>
      <p:sp>
        <p:nvSpPr>
          <p:cNvPr id="183" name="Google Shape;183;g15714bf307b_2_84"/>
          <p:cNvSpPr txBox="1"/>
          <p:nvPr>
            <p:ph type="title"/>
          </p:nvPr>
        </p:nvSpPr>
        <p:spPr>
          <a:xfrm>
            <a:off x="1657767" y="0"/>
            <a:ext cx="101037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
                <a:latin typeface="Calibri"/>
                <a:ea typeface="Calibri"/>
                <a:cs typeface="Calibri"/>
                <a:sym typeface="Calibri"/>
              </a:rPr>
              <a:t>Career Exploration and Development</a:t>
            </a:r>
            <a:endParaRPr b="1">
              <a:latin typeface="Calibri"/>
              <a:ea typeface="Calibri"/>
              <a:cs typeface="Calibri"/>
              <a:sym typeface="Calibri"/>
            </a:endParaRPr>
          </a:p>
        </p:txBody>
      </p:sp>
      <p:sp>
        <p:nvSpPr>
          <p:cNvPr id="184" name="Google Shape;184;g15714bf307b_2_8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200"/>
              <a:buFont typeface="Arial"/>
              <a:buNone/>
            </a:pPr>
            <a:fld id="{00000000-1234-1234-1234-123412341234}" type="slidenum">
              <a:rPr lang="en"/>
              <a:t>‹#›</a:t>
            </a:fld>
            <a:endParaRPr/>
          </a:p>
        </p:txBody>
      </p:sp>
      <p:pic>
        <p:nvPicPr>
          <p:cNvPr id="185" name="Google Shape;185;g15714bf307b_2_84"/>
          <p:cNvPicPr preferRelativeResize="0"/>
          <p:nvPr/>
        </p:nvPicPr>
        <p:blipFill rotWithShape="1">
          <a:blip r:embed="rId5">
            <a:alphaModFix/>
          </a:blip>
          <a:srcRect b="0" l="0" r="0" t="0"/>
          <a:stretch/>
        </p:blipFill>
        <p:spPr>
          <a:xfrm>
            <a:off x="1657767" y="763600"/>
            <a:ext cx="10515599" cy="2526205"/>
          </a:xfrm>
          <a:prstGeom prst="rect">
            <a:avLst/>
          </a:prstGeom>
          <a:noFill/>
          <a:ln>
            <a:noFill/>
          </a:ln>
        </p:spPr>
      </p:pic>
      <p:sp>
        <p:nvSpPr>
          <p:cNvPr id="186" name="Google Shape;186;g15714bf307b_2_84"/>
          <p:cNvSpPr txBox="1"/>
          <p:nvPr/>
        </p:nvSpPr>
        <p:spPr>
          <a:xfrm>
            <a:off x="1992167" y="3289801"/>
            <a:ext cx="9950700" cy="2462700"/>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TerpsEXCEED partners with the University Career Center’s EmployABILITY Program to prepare students for the workplace.</a:t>
            </a:r>
            <a:endParaRPr sz="2400">
              <a:solidFill>
                <a:schemeClr val="dk1"/>
              </a:solidFill>
              <a:latin typeface="Calibri"/>
              <a:ea typeface="Calibri"/>
              <a:cs typeface="Calibri"/>
              <a:sym typeface="Calibri"/>
            </a:endParaRPr>
          </a:p>
          <a:p>
            <a:pPr indent="-457188" lvl="0" marL="609584" marR="0" rtl="0" algn="l">
              <a:spcBef>
                <a:spcPts val="0"/>
              </a:spcBef>
              <a:spcAft>
                <a:spcPts val="0"/>
              </a:spcAft>
              <a:buClr>
                <a:schemeClr val="dk1"/>
              </a:buClr>
              <a:buSzPts val="1800"/>
              <a:buFont typeface="Calibri"/>
              <a:buChar char="●"/>
            </a:pPr>
            <a:r>
              <a:rPr lang="en" sz="2400">
                <a:solidFill>
                  <a:schemeClr val="dk1"/>
                </a:solidFill>
                <a:latin typeface="Calibri"/>
                <a:ea typeface="Calibri"/>
                <a:cs typeface="Calibri"/>
                <a:sym typeface="Calibri"/>
              </a:rPr>
              <a:t>3-credit class on career development</a:t>
            </a:r>
            <a:endParaRPr sz="2400">
              <a:solidFill>
                <a:schemeClr val="dk1"/>
              </a:solidFill>
              <a:latin typeface="Calibri"/>
              <a:ea typeface="Calibri"/>
              <a:cs typeface="Calibri"/>
              <a:sym typeface="Calibri"/>
            </a:endParaRPr>
          </a:p>
          <a:p>
            <a:pPr indent="-457188" lvl="0" marL="609584" marR="0" rtl="0" algn="l">
              <a:spcBef>
                <a:spcPts val="0"/>
              </a:spcBef>
              <a:spcAft>
                <a:spcPts val="0"/>
              </a:spcAft>
              <a:buClr>
                <a:schemeClr val="dk1"/>
              </a:buClr>
              <a:buSzPts val="1800"/>
              <a:buFont typeface="Calibri"/>
              <a:buChar char="●"/>
            </a:pPr>
            <a:r>
              <a:rPr lang="en" sz="2400">
                <a:solidFill>
                  <a:schemeClr val="dk1"/>
                </a:solidFill>
                <a:latin typeface="Calibri"/>
                <a:ea typeface="Calibri"/>
                <a:cs typeface="Calibri"/>
                <a:sym typeface="Calibri"/>
              </a:rPr>
              <a:t>Skill building</a:t>
            </a:r>
            <a:endParaRPr sz="2400">
              <a:solidFill>
                <a:schemeClr val="dk1"/>
              </a:solidFill>
              <a:latin typeface="Calibri"/>
              <a:ea typeface="Calibri"/>
              <a:cs typeface="Calibri"/>
              <a:sym typeface="Calibri"/>
            </a:endParaRPr>
          </a:p>
          <a:p>
            <a:pPr indent="-457188" lvl="0" marL="609584" marR="0" rtl="0" algn="l">
              <a:spcBef>
                <a:spcPts val="0"/>
              </a:spcBef>
              <a:spcAft>
                <a:spcPts val="0"/>
              </a:spcAft>
              <a:buClr>
                <a:schemeClr val="dk1"/>
              </a:buClr>
              <a:buSzPts val="1800"/>
              <a:buFont typeface="Calibri"/>
              <a:buChar char="●"/>
            </a:pPr>
            <a:r>
              <a:rPr lang="en" sz="2400">
                <a:solidFill>
                  <a:schemeClr val="dk1"/>
                </a:solidFill>
                <a:latin typeface="Calibri"/>
                <a:ea typeface="Calibri"/>
                <a:cs typeface="Calibri"/>
                <a:sym typeface="Calibri"/>
              </a:rPr>
              <a:t>Career exploration, informational interviews</a:t>
            </a:r>
            <a:endParaRPr sz="2400">
              <a:solidFill>
                <a:schemeClr val="dk1"/>
              </a:solidFill>
              <a:latin typeface="Calibri"/>
              <a:ea typeface="Calibri"/>
              <a:cs typeface="Calibri"/>
              <a:sym typeface="Calibri"/>
            </a:endParaRPr>
          </a:p>
          <a:p>
            <a:pPr indent="-457188" lvl="0" marL="609584" marR="0" rtl="0" algn="l">
              <a:spcBef>
                <a:spcPts val="0"/>
              </a:spcBef>
              <a:spcAft>
                <a:spcPts val="0"/>
              </a:spcAft>
              <a:buClr>
                <a:schemeClr val="dk1"/>
              </a:buClr>
              <a:buSzPts val="1800"/>
              <a:buFont typeface="Calibri"/>
              <a:buChar char="●"/>
            </a:pPr>
            <a:r>
              <a:rPr lang="en" sz="2400">
                <a:solidFill>
                  <a:schemeClr val="dk1"/>
                </a:solidFill>
                <a:latin typeface="Calibri"/>
                <a:ea typeface="Calibri"/>
                <a:cs typeface="Calibri"/>
                <a:sym typeface="Calibri"/>
              </a:rPr>
              <a:t>Internships, on campus and off campus</a:t>
            </a:r>
            <a:endParaRPr sz="2400">
              <a:solidFill>
                <a:schemeClr val="dk1"/>
              </a:solidFill>
              <a:latin typeface="Calibri"/>
              <a:ea typeface="Calibri"/>
              <a:cs typeface="Calibri"/>
              <a:sym typeface="Calibri"/>
            </a:endParaRPr>
          </a:p>
        </p:txBody>
      </p:sp>
      <p:pic>
        <p:nvPicPr>
          <p:cNvPr id="187" name="Google Shape;187;g15714bf307b_2_84"/>
          <p:cNvPicPr preferRelativeResize="0"/>
          <p:nvPr/>
        </p:nvPicPr>
        <p:blipFill rotWithShape="1">
          <a:blip r:embed="rId6">
            <a:alphaModFix/>
          </a:blip>
          <a:srcRect b="0" l="0" r="0" t="0"/>
          <a:stretch/>
        </p:blipFill>
        <p:spPr>
          <a:xfrm rot="-5400000">
            <a:off x="171524" y="4842841"/>
            <a:ext cx="2002151" cy="32397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2021-04-30T21:11:40Z</dcterms:created>
  <dc:creator>Amy D D'Agati</dc:creator>
</cp:coreProperties>
</file>