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Noto Sans" panose="020B0502040504020204" pitchFamily="34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la.net/index.php/certifications/iptpc-international-peer-educator-training-progra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Y570MKytk&amp;ab_channel=UMDCenterforTransitionandCareerInnovat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fc3221ac3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bfc3221ac3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Peer Mentors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CRLA (College Reading and Learning Association)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500" u="sng">
                <a:solidFill>
                  <a:srgbClr val="1A0DA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Intl Peer Educator Training Program Certification</a:t>
            </a:r>
            <a:r>
              <a:rPr lang="en"/>
              <a:t> Level 1 &amp; 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5714bf307b_2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15714bf307b_2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714bf307b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5714bf307b_2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13" name="Google Shape;313;g15714bf307b_2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519bd0b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29519bd0b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23" name="Google Shape;323;g29519bd0b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7b067885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17b067885d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17b067885d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Meredith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Inclusive Living, Learning, Earning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56" name="Google Shape;35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e29f838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fe29f838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Student highlights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Promo Video Link: </a:t>
            </a: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TerpsEXCEED Promotional Video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fc3221ac3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bfc3221ac3_1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81" name="Google Shape;181;g2bfc3221ac3_1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5e7959c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95e7959c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91" name="Google Shape;191;g295e7959c8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00" name="Google Shape;2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Defining and Documenting Intellectual Disability for TPSID and CTP Participation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Higher Education Opportunity Act, in Section § 668.231, defines a student with an intellectual disability.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term "student with an intellectual disability" means a student—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(A) with a cognitive impairment, characterized by significant limitations in—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(i) intellectual and cognitive functioning; and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(ii) adaptive behavior as expressed in conceptual, social, and practical adaptive skills; and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(B) who is currently, or was formerly, eligible for a free appropriate public education under the Individuals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 Disabilities Education Act [20 U.S.C. 1400 et seq.].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See page 2 of this document for more information on the definition of intellectual disability.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Documentation of Intellectual Disability from the HEOA Regulations (</a:t>
            </a:r>
            <a:r>
              <a:rPr lang="en" sz="105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Higher Education Opportunity Act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(Public Law 110-315) (HEOA)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institution must obtain a record from a local educational agency that the student is or was eligible for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special education and related services under the IDEA. If that record does not identify the student 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having an intellectual disability, as described in paragraph (1) of the definition of a student with 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intellectual disability in § 668.231, the institution must also obtain documentation establishing that 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student has an intellectual disability, such as—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(1) A documented comprehensive and individualized psycho-educational evaluation and diagnosis of 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intellectual disability by a psychologist or other qualified professional; 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(2) A record of the disability from a local or State educational agency, or government agency, such as 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Social Security Administration or a vocational rehabilitation agency, that identifies the intellectual disability.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(Approved by the Office of Management and Budget under control number 1845–NEW4) (Authority: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20 U.S.C. 1091)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TPSID FAQ page on the US Department of Education website provides the following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clarification re: students with autism in TPSID or CTP programs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(https://www2.ed.gov/programs/tpsid/faq.html)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7. Does the definition of intellectual disability (ID) include individuals with autism spectrum disorder?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comprehensive transition and postsecondary program is targeted at providing access to postsecondary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education to those students with intellectual disabilities who traditionally have been unable to participate 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higher education. If a student with autism spectrum disorder (ASD) also has a co-occurring documented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intellectual disability (significant cognitive impairment with significant limitation in cognitive functioning, and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limitations in adaptive behavior, and who was formerly or currently eligible for IDEA services), that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student DOES meet the definition of an eligible student under the TPSID program.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a student with ASD does not have a co-occurring documented intellectual disability that does not present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any significant intellectual or cognitive functioning or adaptive behavior, that student does NOT meet 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definition of an eligible student under the TPSID program. The student may be admitted to the institution, and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may be considered a student with a disability, and thus is entitled to disability support services and/or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accommodations consistent with other federal policies such as Section 504 of the Rehabilitation Act or 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Americans with Disabilities Act. In other words, in order for a student to receive supports and services via 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TPSID program, that student must still meet the TPSID program’s definition of a student with an intellectual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disability even if the student has ASD with significant cognitive impairment and significant limitation 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cognitive functioning or adaptive behavior.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definition of intellectual disability included in the Higher Education Opportunity is based on this definition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from AAIDD.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ID and how is ID diagnosed?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American Association on Intellectual and Developmental Disabilities (AAIDD)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Excerpted from https://www.aaidd.org/intellectual-disability/definition/faqs-on-intellectual-disability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May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 is a developmental disability. Each person with ID will have their own strengths and weaknesses and will require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lifelong supports of a personalized level, intensity, and duration to optimally engage in their environment.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Clinical judgment plays an important role in all aspects of the determination of ID. As described in more detail in 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Manual, a clinician will consider evidence concerning each of the three diagnostic criteria, including any potential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sources assessment or measurement error: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Significant limitations in intellectual functioning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Significant limitations in adaptive behavior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Onset of both of the above limitations during the developmental period, which means that significant limitations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both intellectual functioning and adaptive behavior in the individual have manifested before the age of 22.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described in more detail in the Manual, all test results must be interpreted within the context of their administration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any potential sources of testing error. In making a determination of ID, evidence in addition to test scores will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inform the diagnostician's clinical judgment of the person's overall functioning.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more information on the diagnosis of ID, consult the AAIDD manual. The "Twenty Questions" document also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contains useful information concerning diagnosis, classification, and clinical judgement.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Resources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Twenty Questions and Answers Regarding the 12th Edition of the AAIDD Manual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Intellectual Disability: Definition, Diagnosis, Classification, and Systems of Supports (12th ed.)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Compiled from the Higher Education Opportunity Act, OMB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Amy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Tuition and room and board at typical rate for that school year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Additional 3750/semester for support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Piloting Voc Rehab pay portion of tuition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Students who have Self-Directed Waiver who hire additional supports for evening/dorm/tutoring- whatever they designate for extra support needs</a:t>
            </a:r>
            <a:endParaRPr/>
          </a:p>
        </p:txBody>
      </p:sp>
      <p:sp>
        <p:nvSpPr>
          <p:cNvPr id="243" name="Google Shape;24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714bf307b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15714bf307b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Nancy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financialaid.umd.edu/resources-policies/cost-attendance" TargetMode="External"/><Relationship Id="rId4" Type="http://schemas.openxmlformats.org/officeDocument/2006/relationships/hyperlink" Target="https://www.ihehub-umd.org/terps-exce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1.png"/><Relationship Id="rId5" Type="http://schemas.openxmlformats.org/officeDocument/2006/relationships/image" Target="../media/image16.jp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bcwashington.com/news/local/umd-program-helps-students-with-developmental-disabilities-achieve-the-college-experience/2810475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oday.umd.edu/inclusion-matters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knews.com/2021/09/02/umd-terps-exceed-students-intellectual-developmental-disabilities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ihehub-umd.org/terps-exceed" TargetMode="External"/><Relationship Id="rId10" Type="http://schemas.openxmlformats.org/officeDocument/2006/relationships/hyperlink" Target="mailto:mgramlic@umd.edu" TargetMode="External"/><Relationship Id="rId4" Type="http://schemas.openxmlformats.org/officeDocument/2006/relationships/hyperlink" Target="mailto:ihehub@umd.edu" TargetMode="External"/><Relationship Id="rId9" Type="http://schemas.openxmlformats.org/officeDocument/2006/relationships/hyperlink" Target="mailto:adwyre@umd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rY570MKyt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policies.umd.edu/assets/section-v/V-100B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74" y="0"/>
            <a:ext cx="8063281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>
            <a:spLocks noGrp="1"/>
          </p:cNvSpPr>
          <p:nvPr>
            <p:ph type="ctrTitle"/>
          </p:nvPr>
        </p:nvSpPr>
        <p:spPr>
          <a:xfrm>
            <a:off x="2064150" y="3331050"/>
            <a:ext cx="6388800" cy="1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88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" sz="3100" b="1">
                <a:latin typeface="Calibri"/>
                <a:ea typeface="Calibri"/>
                <a:cs typeface="Calibri"/>
                <a:sym typeface="Calibri"/>
              </a:rPr>
              <a:t>Higher Education for 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marR="88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" sz="3100" b="1">
                <a:latin typeface="Calibri"/>
                <a:ea typeface="Calibri"/>
                <a:cs typeface="Calibri"/>
                <a:sym typeface="Calibri"/>
              </a:rPr>
              <a:t>Students with Intellectual Disabilit</a:t>
            </a:r>
            <a:r>
              <a:rPr lang="en" sz="3100" b="1"/>
              <a:t>ies</a:t>
            </a:r>
            <a:r>
              <a:rPr lang="en" sz="3100" b="1"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" sz="3100" b="1">
                <a:latin typeface="Calibri"/>
                <a:ea typeface="Calibri"/>
                <a:cs typeface="Calibri"/>
                <a:sym typeface="Calibri"/>
              </a:rPr>
            </a:br>
            <a:r>
              <a:rPr lang="en" sz="3100" b="1">
                <a:latin typeface="Calibri"/>
                <a:ea typeface="Calibri"/>
                <a:cs typeface="Calibri"/>
                <a:sym typeface="Calibri"/>
              </a:rPr>
              <a:t>University of Maryland, College Park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5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3962" y="0"/>
            <a:ext cx="10478038" cy="23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1775" y="2387723"/>
            <a:ext cx="2574949" cy="416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0"/>
            <a:ext cx="1219199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7588" y="5872575"/>
            <a:ext cx="4264375" cy="9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>
            <a:spLocks noGrp="1"/>
          </p:cNvSpPr>
          <p:nvPr>
            <p:ph type="title"/>
          </p:nvPr>
        </p:nvSpPr>
        <p:spPr>
          <a:xfrm>
            <a:off x="1657767" y="213859"/>
            <a:ext cx="10103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Academic, Social and Career Supports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8688175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1657776" y="1028563"/>
            <a:ext cx="10534500" cy="45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92100" lvl="0" indent="-39370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Individualized Goal Setting and Tracking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92100" lvl="0" indent="-39370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Trained RAs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92100" lvl="0" indent="-39370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Informed Professors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92100" lvl="0" indent="-39370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Trained Network of 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Mentors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292100" lvl="1" indent="-39370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oordination and collaboration to provide supports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292100" lvl="3" indent="-3937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Assignments, tests, classroom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292100" lvl="3" indent="-3937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On-the-job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292100" lvl="3" indent="-3937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Social/Communication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292100" lvl="0" indent="0" algn="ctr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 not provide 24/7 support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03033" y="4840315"/>
            <a:ext cx="2002151" cy="32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" y="1"/>
            <a:ext cx="1219199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3203" y="5636850"/>
            <a:ext cx="4341656" cy="98937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1470332" y="5935"/>
            <a:ext cx="10103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 Peer Mentors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4678" y="124246"/>
            <a:ext cx="3361900" cy="267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86" name="Google Shape;286;p35"/>
          <p:cNvGrpSpPr/>
          <p:nvPr/>
        </p:nvGrpSpPr>
        <p:grpSpPr>
          <a:xfrm>
            <a:off x="2982038" y="1404057"/>
            <a:ext cx="2274647" cy="2002178"/>
            <a:chOff x="3798060" y="1503440"/>
            <a:chExt cx="1332307" cy="808667"/>
          </a:xfrm>
        </p:grpSpPr>
        <p:sp>
          <p:nvSpPr>
            <p:cNvPr id="287" name="Google Shape;287;p35"/>
            <p:cNvSpPr/>
            <p:nvPr/>
          </p:nvSpPr>
          <p:spPr>
            <a:xfrm>
              <a:off x="3798060" y="1803907"/>
              <a:ext cx="1332300" cy="5082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CRLA-Aligned Topics</a:t>
              </a: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798067" y="1503440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Learning New Practices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35"/>
          <p:cNvGrpSpPr/>
          <p:nvPr/>
        </p:nvGrpSpPr>
        <p:grpSpPr>
          <a:xfrm>
            <a:off x="1653500" y="3581427"/>
            <a:ext cx="1848033" cy="1546562"/>
            <a:chOff x="3798076" y="1950990"/>
            <a:chExt cx="1332300" cy="987272"/>
          </a:xfrm>
        </p:grpSpPr>
        <p:sp>
          <p:nvSpPr>
            <p:cNvPr id="290" name="Google Shape;290;p35"/>
            <p:cNvSpPr/>
            <p:nvPr/>
          </p:nvSpPr>
          <p:spPr>
            <a:xfrm>
              <a:off x="3798076" y="2344862"/>
              <a:ext cx="1332300" cy="593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Lesson Plans &amp; Weekly Logs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3798076" y="1950990"/>
              <a:ext cx="1332300" cy="3939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Planning &amp; Reflection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35"/>
          <p:cNvGrpSpPr/>
          <p:nvPr/>
        </p:nvGrpSpPr>
        <p:grpSpPr>
          <a:xfrm>
            <a:off x="4520574" y="3581372"/>
            <a:ext cx="1928105" cy="1546458"/>
            <a:chOff x="5304608" y="3406943"/>
            <a:chExt cx="1332300" cy="1067111"/>
          </a:xfrm>
        </p:grpSpPr>
        <p:sp>
          <p:nvSpPr>
            <p:cNvPr id="293" name="Google Shape;293;p35"/>
            <p:cNvSpPr/>
            <p:nvPr/>
          </p:nvSpPr>
          <p:spPr>
            <a:xfrm>
              <a:off x="5304608" y="3844354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Weekly Check-ins </a:t>
              </a: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5304608" y="3406943"/>
              <a:ext cx="1332300" cy="4323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On-going Support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35"/>
          <p:cNvSpPr/>
          <p:nvPr/>
        </p:nvSpPr>
        <p:spPr>
          <a:xfrm rot="2261427">
            <a:off x="2157647" y="2398474"/>
            <a:ext cx="326794" cy="969277"/>
          </a:xfrm>
          <a:prstGeom prst="curvedRightArrow">
            <a:avLst>
              <a:gd name="adj1" fmla="val 25000"/>
              <a:gd name="adj2" fmla="val 50000"/>
              <a:gd name="adj3" fmla="val 17711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5"/>
          <p:cNvSpPr/>
          <p:nvPr/>
        </p:nvSpPr>
        <p:spPr>
          <a:xfrm rot="-5400000">
            <a:off x="3956021" y="5141515"/>
            <a:ext cx="326700" cy="1020900"/>
          </a:xfrm>
          <a:prstGeom prst="curvedRightArrow">
            <a:avLst>
              <a:gd name="adj1" fmla="val 25000"/>
              <a:gd name="adj2" fmla="val 50000"/>
              <a:gd name="adj3" fmla="val 17711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5"/>
          <p:cNvSpPr/>
          <p:nvPr/>
        </p:nvSpPr>
        <p:spPr>
          <a:xfrm rot="8269738">
            <a:off x="5771446" y="2403988"/>
            <a:ext cx="326657" cy="958298"/>
          </a:xfrm>
          <a:prstGeom prst="curvedRightArrow">
            <a:avLst>
              <a:gd name="adj1" fmla="val 25000"/>
              <a:gd name="adj2" fmla="val 50000"/>
              <a:gd name="adj3" fmla="val 17711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111389" y="4325562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/>
          <p:cNvPicPr preferRelativeResize="0"/>
          <p:nvPr/>
        </p:nvPicPr>
        <p:blipFill rotWithShape="1">
          <a:blip r:embed="rId7">
            <a:alphaModFix/>
          </a:blip>
          <a:srcRect t="-16730" b="16730"/>
          <a:stretch/>
        </p:blipFill>
        <p:spPr>
          <a:xfrm>
            <a:off x="6820200" y="2418418"/>
            <a:ext cx="4220800" cy="316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7" name="Google Shape;30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15098" y="4840384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8000" y="356450"/>
            <a:ext cx="10926126" cy="61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77207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7"/>
          <p:cNvSpPr txBox="1">
            <a:spLocks noGrp="1"/>
          </p:cNvSpPr>
          <p:nvPr>
            <p:ph type="title"/>
          </p:nvPr>
        </p:nvSpPr>
        <p:spPr>
          <a:xfrm>
            <a:off x="1308059" y="43569"/>
            <a:ext cx="90006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TerpsEXCEED Admissions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7"/>
          <p:cNvSpPr txBox="1">
            <a:spLocks noGrp="1"/>
          </p:cNvSpPr>
          <p:nvPr>
            <p:ph type="body" idx="1"/>
          </p:nvPr>
        </p:nvSpPr>
        <p:spPr>
          <a:xfrm>
            <a:off x="1210625" y="777075"/>
            <a:ext cx="11065500" cy="60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282567" lvl="0" indent="-43815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Application Timeline:</a:t>
            </a:r>
            <a:endParaRPr sz="2400"/>
          </a:p>
          <a:p>
            <a:pPr marL="914400" marR="282567" lvl="1" indent="-38100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/>
              <a:t>Opening in December 1; closes February 1; Decisions by April 1</a:t>
            </a:r>
            <a:endParaRPr/>
          </a:p>
          <a:p>
            <a:pPr marL="914400" marR="282567" lvl="1" indent="-3810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/>
              <a:t>Student and Family Interviews for those found eligible</a:t>
            </a:r>
            <a:endParaRPr/>
          </a:p>
          <a:p>
            <a:pPr marL="914400" marR="282567" lvl="1" indent="-3810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/>
              <a:t>Housing submissions must be in by May 1</a:t>
            </a:r>
            <a:endParaRPr/>
          </a:p>
          <a:p>
            <a:pPr marL="914400" marR="282567" lvl="1" indent="-3810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/>
              <a:t>Application materials on our website:            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https://www.ihehub-umd.org/terps-exceed</a:t>
            </a:r>
            <a:endParaRPr/>
          </a:p>
          <a:p>
            <a:pPr marL="514350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Fees: </a:t>
            </a:r>
            <a:endParaRPr sz="2400"/>
          </a:p>
          <a:p>
            <a:pPr marL="914400" marR="282567" lvl="1" indent="-3810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/>
              <a:t>Typical UMD tuition, Room/Board and Fees apply: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https://financialaid.umd.edu/resources-policies/cost-attendance</a:t>
            </a:r>
            <a:endParaRPr/>
          </a:p>
          <a:p>
            <a:pPr marL="914400" marR="282567" lvl="1" indent="-3810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/>
              <a:t>Program Fee for extra programmatic supports $5,000 per semester (students with self-directed waiver funds may be eligible for fee assistance)</a:t>
            </a:r>
            <a:endParaRPr/>
          </a:p>
          <a:p>
            <a:pPr marL="914400" marR="282567" lvl="1" indent="-3810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/>
              <a:t>Financial Aid through Comprehensive Transition Program for students with ID </a:t>
            </a:r>
            <a:endParaRPr/>
          </a:p>
          <a:p>
            <a:pPr marL="914400" marR="282567" lvl="1" indent="-3429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Support for eligible Students with current VR cases with Maryland DORS </a:t>
            </a:r>
            <a:endParaRPr/>
          </a:p>
          <a:p>
            <a:pPr marL="0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endParaRPr sz="2200"/>
          </a:p>
        </p:txBody>
      </p:sp>
      <p:pic>
        <p:nvPicPr>
          <p:cNvPr id="318" name="Google Shape;318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-69597" y="4846800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7" descr="Graphical user interface, application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05771" y="-18222"/>
            <a:ext cx="3570278" cy="81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77207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1308059" y="43569"/>
            <a:ext cx="90006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What families need to know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1210625" y="777075"/>
            <a:ext cx="11065500" cy="60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Power of choice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Dignity of risk- ok to fail, make mistakes, learn to problem solve, develop resilience, get lost- figure out what to do!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We do NOT provide 24/7 support- need to be able to navigate campus, dorm life, be appropriate in the classroom, manage personal needs and down time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Fading of supports at home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Community agencies connections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Changing of roles from advocate to advisor (don’t write emails for, don’t order for, don’t set schedules, don’t contact professors, ADS… etc.)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Different rights and responsibilities- students and families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Skill development at home and in the community- navigate campus, community, managing a calendar, man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Financial resources- DORS, DDA</a:t>
            </a:r>
            <a:endParaRPr sz="2400"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69597" y="4846800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 descr="Graphical user interface, applicatio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5771" y="-18222"/>
            <a:ext cx="3570278" cy="81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073"/>
            <a:ext cx="12173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2" name="Google Shape;34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0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0038" y="5759096"/>
            <a:ext cx="4341656" cy="98937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0"/>
          <p:cNvSpPr txBox="1">
            <a:spLocks noGrp="1"/>
          </p:cNvSpPr>
          <p:nvPr>
            <p:ph type="title"/>
          </p:nvPr>
        </p:nvSpPr>
        <p:spPr>
          <a:xfrm>
            <a:off x="1579043" y="9095"/>
            <a:ext cx="1010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College Success: Inclusion Works!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1652" y="109533"/>
            <a:ext cx="2587884" cy="560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2416" y="907595"/>
            <a:ext cx="3660433" cy="200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8567" y="3429000"/>
            <a:ext cx="2507100" cy="312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3532" y="1276187"/>
            <a:ext cx="2587867" cy="194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44766" y="2765468"/>
            <a:ext cx="3928767" cy="294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51" name="Google Shape;351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5400000">
            <a:off x="180161" y="4840315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7720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1"/>
          <p:cNvSpPr txBox="1">
            <a:spLocks noGrp="1"/>
          </p:cNvSpPr>
          <p:nvPr>
            <p:ph type="title"/>
          </p:nvPr>
        </p:nvSpPr>
        <p:spPr>
          <a:xfrm>
            <a:off x="1595672" y="486747"/>
            <a:ext cx="90006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Resources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1"/>
          </p:nvPr>
        </p:nvSpPr>
        <p:spPr>
          <a:xfrm>
            <a:off x="1059040" y="1390358"/>
            <a:ext cx="9861000" cy="45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7679" marR="282567" lvl="0" indent="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ihehub@umd.edu</a:t>
            </a:r>
            <a:endParaRPr/>
          </a:p>
          <a:p>
            <a:pPr marL="607679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https://www.ihehub-umd.org/terps-exceed</a:t>
            </a:r>
            <a:endParaRPr/>
          </a:p>
          <a:p>
            <a:pPr marL="607679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Diamondback TerpsEXCEED</a:t>
            </a:r>
            <a:endParaRPr/>
          </a:p>
          <a:p>
            <a:pPr marL="607678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https://today.umd.edu/inclusion-matters</a:t>
            </a:r>
            <a:endParaRPr/>
          </a:p>
          <a:p>
            <a:pPr marL="457200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  </a:t>
            </a:r>
            <a:r>
              <a:rPr lang="en" u="sng">
                <a:solidFill>
                  <a:schemeClr val="hlink"/>
                </a:solidFill>
                <a:hlinkClick r:id="rId8"/>
              </a:rPr>
              <a:t>NBC TerpsEXCEED News Clip</a:t>
            </a:r>
            <a:endParaRPr/>
          </a:p>
          <a:p>
            <a:pPr marL="457200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marR="282567" lvl="0" indent="4572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  @TERPSEXCEED_UMD</a:t>
            </a:r>
            <a:endParaRPr/>
          </a:p>
          <a:p>
            <a:pPr marL="0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       Amy Dwyre D’Agati </a:t>
            </a:r>
            <a:r>
              <a:rPr lang="en" u="sng">
                <a:solidFill>
                  <a:schemeClr val="hlink"/>
                </a:solidFill>
                <a:hlinkClick r:id="rId9"/>
              </a:rPr>
              <a:t>adwyre@umd.edu</a:t>
            </a:r>
            <a:r>
              <a:rPr lang="en"/>
              <a:t> </a:t>
            </a:r>
            <a:endParaRPr/>
          </a:p>
          <a:p>
            <a:pPr marL="0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       Meredith Gramlich </a:t>
            </a:r>
            <a:r>
              <a:rPr lang="en" u="sng">
                <a:solidFill>
                  <a:schemeClr val="hlink"/>
                </a:solidFill>
                <a:hlinkClick r:id="rId10"/>
              </a:rPr>
              <a:t>mgramlic@umd.edu</a:t>
            </a:r>
            <a:endParaRPr/>
          </a:p>
          <a:p>
            <a:pPr marL="607679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07679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07679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07679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400000">
            <a:off x="16709" y="4812904"/>
            <a:ext cx="1979732" cy="32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 descr="Graphical user interface, application&#10;&#10;Description automatically generated with medium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50345" y="5483806"/>
            <a:ext cx="4341653" cy="98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0"/>
            <a:ext cx="1219199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2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1245" y="5554681"/>
            <a:ext cx="4341657" cy="98937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2"/>
          <p:cNvSpPr txBox="1">
            <a:spLocks noGrp="1"/>
          </p:cNvSpPr>
          <p:nvPr>
            <p:ph type="title"/>
          </p:nvPr>
        </p:nvSpPr>
        <p:spPr>
          <a:xfrm>
            <a:off x="2595713" y="0"/>
            <a:ext cx="42504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 Questions?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73" name="Google Shape;373;p42"/>
          <p:cNvSpPr txBox="1"/>
          <p:nvPr/>
        </p:nvSpPr>
        <p:spPr>
          <a:xfrm>
            <a:off x="1657767" y="1870251"/>
            <a:ext cx="9861000" cy="45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82567" lvl="0" indent="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03033" y="4840315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1250" y="365125"/>
            <a:ext cx="4001225" cy="40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9125" y="2634850"/>
            <a:ext cx="5583601" cy="372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1245" y="5554681"/>
            <a:ext cx="4341656" cy="98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04067" y="4877477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 descr="TerpsEXCEED is an inclusive post-secondary education program at the University of Maryland, College Park that provides students with intellectual disabilities and autism the opportunity to participate in a college experience for two years, culminating in a certificate. Learn from students, parents, staff, and mentors what makes this program so great!" title="TerpsEXCEED Promotional Video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6175" y="0"/>
            <a:ext cx="91440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77207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1458010" y="335110"/>
            <a:ext cx="90009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What is TerpsEXCEED?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1348267" y="1025100"/>
            <a:ext cx="108435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Char char="●"/>
            </a:pPr>
            <a:r>
              <a:rPr lang="en" sz="3100"/>
              <a:t>TerpsEXCEED is a 2-year certificate program at the University of Maryland College Park </a:t>
            </a:r>
            <a:endParaRPr sz="3100"/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3100"/>
              <a:t>For students with intellectual disabilities (ID) who would not be able to apply and attend UMCP through a traditional pathway</a:t>
            </a:r>
            <a:endParaRPr sz="3100"/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3100"/>
              <a:t>A non-degree program that culminates in a UMD certificate </a:t>
            </a:r>
            <a:endParaRPr sz="3100"/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3100"/>
              <a:t>Includes a transcript of all students’ academic coursework (audit and P/F allowed) </a:t>
            </a:r>
            <a:endParaRPr sz="3100"/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3100"/>
              <a:t>Aligned with students’ career interests</a:t>
            </a:r>
            <a:endParaRPr sz="3100"/>
          </a:p>
          <a:p>
            <a:pPr marL="914400" marR="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3100"/>
              <a:t>Extra support is provided by TerpsEXCEED staff and a network of trained student Peer Mentors.</a:t>
            </a:r>
            <a:endParaRPr sz="3100"/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3100"/>
              <a:t>Students participate in career development activities, work experiences,internships and paid jobs.</a:t>
            </a:r>
            <a:endParaRPr sz="3100"/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69597" y="4846800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 descr="Graphical user interface, applicatio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1001" y="6116533"/>
            <a:ext cx="3131003" cy="74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l="2516" r="2516"/>
          <a:stretch/>
        </p:blipFill>
        <p:spPr>
          <a:xfrm>
            <a:off x="179300" y="1042802"/>
            <a:ext cx="4181105" cy="293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179307" y="352800"/>
            <a:ext cx="3047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Who we are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8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3895" y="5731906"/>
            <a:ext cx="4341653" cy="98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3346" y="1042800"/>
            <a:ext cx="7035402" cy="468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7720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1895060" y="335110"/>
            <a:ext cx="9000672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History of TerpsEXCEED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1274475" y="1247925"/>
            <a:ext cx="7564800" cy="5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64879" marR="282567" lvl="0" indent="-47625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" sz="3100"/>
              <a:t>Gap of service in Maryland</a:t>
            </a:r>
            <a:endParaRPr sz="3100"/>
          </a:p>
          <a:p>
            <a:pPr marL="1064879" marR="282567" lvl="0" indent="-4762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" sz="3100"/>
              <a:t>Need in the state: families reached out</a:t>
            </a:r>
            <a:endParaRPr sz="3100"/>
          </a:p>
          <a:p>
            <a:pPr marL="1064879" marR="282567" lvl="0" indent="-4762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" sz="3100"/>
              <a:t>Capitalized on the momentum of Diversity, Equity &amp; Inclusion movement to include </a:t>
            </a:r>
            <a:r>
              <a:rPr lang="en" sz="3100" u="sng"/>
              <a:t>DISABILITY</a:t>
            </a:r>
            <a:endParaRPr sz="3100" u="sng"/>
          </a:p>
          <a:p>
            <a:pPr marL="1064879" marR="282567" lvl="0" indent="-4762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" sz="3100"/>
              <a:t>Financial support</a:t>
            </a:r>
            <a:endParaRPr sz="3100" i="1"/>
          </a:p>
          <a:p>
            <a:pPr marL="1064879" marR="282567" lvl="0" indent="-4762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" sz="3100"/>
              <a:t>Campus buy-in from highest level</a:t>
            </a:r>
            <a:endParaRPr sz="3100"/>
          </a:p>
          <a:p>
            <a:pPr marL="1064879" marR="282567" lvl="0" indent="-4762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" sz="3100"/>
              <a:t>Persistence!</a:t>
            </a:r>
            <a:endParaRPr sz="3100"/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69597" y="4846800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 descr="Graphical user interface, applicatio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1245" y="5554681"/>
            <a:ext cx="4341654" cy="98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 descr="Picture of UMD President Dr. Darryll Pines with TerpsEXCEED student Hari Kannan&#10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39200" y="960360"/>
            <a:ext cx="2856637" cy="38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720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1294984" y="56819"/>
            <a:ext cx="90006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Who is TerpsEXCEED for?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1219800" y="653100"/>
            <a:ext cx="10817700" cy="6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The student who will benefit the most from TerpsEXCEED:</a:t>
            </a:r>
            <a:endParaRPr/>
          </a:p>
          <a:p>
            <a:pPr marL="342900" marR="0" lvl="0" indent="-342900" algn="just" rtl="0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Age: 1</a:t>
            </a:r>
            <a:r>
              <a:rPr lang="en" sz="2400"/>
              <a:t>9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-26 at start of program with </a:t>
            </a:r>
            <a:r>
              <a:rPr lang="en" sz="2400"/>
              <a:t>documented intellectual disability</a:t>
            </a:r>
            <a:endParaRPr/>
          </a:p>
          <a:p>
            <a:pPr marL="342900" marR="0" lvl="0" indent="-3429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Willing to and capable of attending and completing UMD academic coursework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(at audit level at least)</a:t>
            </a:r>
            <a:endParaRPr/>
          </a:p>
          <a:p>
            <a:pPr marL="342900" marR="0" lvl="0" indent="-3429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Has work experience</a:t>
            </a:r>
            <a:endParaRPr/>
          </a:p>
          <a:p>
            <a:pPr marL="342900" marR="0" lvl="0" indent="-3429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Has experience with or shows ability for independen</a:t>
            </a:r>
            <a:r>
              <a:rPr lang="en" sz="2400"/>
              <a:t>t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living</a:t>
            </a:r>
            <a:endParaRPr/>
          </a:p>
          <a:p>
            <a:pPr marL="342900" marR="0" lvl="0" indent="-3429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Can manage time and activities without one-on-one support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(this program does </a:t>
            </a:r>
            <a:r>
              <a:rPr lang="en" sz="2400" u="sng"/>
              <a:t>not</a:t>
            </a:r>
            <a:r>
              <a:rPr lang="en" sz="2400"/>
              <a:t>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offer 24/7 assistance)</a:t>
            </a:r>
            <a:endParaRPr/>
          </a:p>
          <a:p>
            <a:pPr marL="342900" marR="0" lvl="0" indent="-3429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Has access to and knows how to use a cell phone to communicate</a:t>
            </a:r>
            <a:endParaRPr/>
          </a:p>
          <a:p>
            <a:pPr marL="3429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Wants to attend a large university (UMCP has roughly 40,000 students) and exhibits appropriate behavior for a college campus setting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(all students will be held to the UMD Student Code of Conduct: </a:t>
            </a:r>
            <a:r>
              <a:rPr lang="en" sz="24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https://policies.umd.edu/assets/section-v/V-100B.pdf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Enjoys engaging in social activities and has interest in joining student organizations</a:t>
            </a:r>
            <a:endParaRPr/>
          </a:p>
          <a:p>
            <a:pPr marL="342900" marR="0" lvl="0" indent="-3429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∙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Meets additional eligibility criteria (see top of Application)</a:t>
            </a:r>
            <a:endParaRPr/>
          </a:p>
          <a:p>
            <a:pPr marL="1064879" marR="282567" lvl="0" indent="-387350" algn="l" rtl="0">
              <a:lnSpc>
                <a:spcPct val="1151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</p:txBody>
      </p:sp>
      <p:pic>
        <p:nvPicPr>
          <p:cNvPr id="216" name="Google Shape;21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69597" y="4846800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 descr="Graphical user interface, applicati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5722" y="1"/>
            <a:ext cx="3526278" cy="803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0345" y="5554681"/>
            <a:ext cx="4341656" cy="98937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/>
          <p:nvPr/>
        </p:nvSpPr>
        <p:spPr>
          <a:xfrm rot="-147814">
            <a:off x="5855272" y="2958764"/>
            <a:ext cx="1647123" cy="16992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" sz="14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 sz="1467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31"/>
          <p:cNvGrpSpPr/>
          <p:nvPr/>
        </p:nvGrpSpPr>
        <p:grpSpPr>
          <a:xfrm>
            <a:off x="6224358" y="2508210"/>
            <a:ext cx="3457841" cy="4035858"/>
            <a:chOff x="4184863" y="1520198"/>
            <a:chExt cx="2958454" cy="3298348"/>
          </a:xfrm>
        </p:grpSpPr>
        <p:sp>
          <p:nvSpPr>
            <p:cNvPr id="226" name="Google Shape;226;p31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7B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1"/>
            <p:cNvSpPr txBox="1"/>
            <p:nvPr/>
          </p:nvSpPr>
          <p:spPr>
            <a:xfrm rot="-3779305">
              <a:off x="4666267" y="2904544"/>
              <a:ext cx="1669857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r>
                <a:rPr lang="en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Trained Peer Mentors/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r>
                <a:rPr lang="en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Campus inclusion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31"/>
          <p:cNvGrpSpPr/>
          <p:nvPr/>
        </p:nvGrpSpPr>
        <p:grpSpPr>
          <a:xfrm>
            <a:off x="4673210" y="560811"/>
            <a:ext cx="3849532" cy="3943561"/>
            <a:chOff x="2857731" y="-71333"/>
            <a:chExt cx="3293577" cy="3222916"/>
          </a:xfrm>
        </p:grpSpPr>
        <p:sp>
          <p:nvSpPr>
            <p:cNvPr id="230" name="Google Shape;230;p31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0D5D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1"/>
            <p:cNvSpPr txBox="1"/>
            <p:nvPr/>
          </p:nvSpPr>
          <p:spPr>
            <a:xfrm>
              <a:off x="3641323" y="1121586"/>
              <a:ext cx="1934699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r>
                <a:rPr lang="en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Career Exploration/Development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3" name="Google Shape;233;p31"/>
          <p:cNvGrpSpPr/>
          <p:nvPr/>
        </p:nvGrpSpPr>
        <p:grpSpPr>
          <a:xfrm>
            <a:off x="3623806" y="2709458"/>
            <a:ext cx="4002477" cy="3820419"/>
            <a:chOff x="1959887" y="1684671"/>
            <a:chExt cx="3424433" cy="3122278"/>
          </a:xfrm>
        </p:grpSpPr>
        <p:sp>
          <p:nvSpPr>
            <p:cNvPr id="234" name="Google Shape;234;p31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1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r>
                <a:rPr lang="en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College Success/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r>
                <a:rPr lang="en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Course Access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7" name="Google Shape;237;p31"/>
          <p:cNvSpPr txBox="1"/>
          <p:nvPr/>
        </p:nvSpPr>
        <p:spPr>
          <a:xfrm>
            <a:off x="1559200" y="153867"/>
            <a:ext cx="101876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6933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en" sz="37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TerpsEXCEED Focus Areas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64860" y="4815639"/>
            <a:ext cx="2002151" cy="32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7720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1423559" y="87069"/>
            <a:ext cx="90006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TerpsEXCEED Components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2"/>
          <p:cNvSpPr txBox="1">
            <a:spLocks noGrp="1"/>
          </p:cNvSpPr>
          <p:nvPr>
            <p:ph type="body" idx="1"/>
          </p:nvPr>
        </p:nvSpPr>
        <p:spPr>
          <a:xfrm>
            <a:off x="769493" y="777070"/>
            <a:ext cx="11422507" cy="457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64879" marR="282567" lvl="0" indent="-43815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2-year certificate program</a:t>
            </a:r>
            <a:endParaRPr sz="2500"/>
          </a:p>
          <a:p>
            <a:pPr marL="1064879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Enrolled through the Office of Extended Studies</a:t>
            </a:r>
            <a:endParaRPr sz="2500"/>
          </a:p>
          <a:p>
            <a:pPr marL="1064878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Each Semester: </a:t>
            </a:r>
            <a:endParaRPr sz="2500"/>
          </a:p>
          <a:p>
            <a:pPr marL="1485900" marR="282567" lvl="1" indent="-3873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" sz="2100"/>
              <a:t>Audit typical UMD Undergraduate Studies courses (6 credits)</a:t>
            </a:r>
            <a:endParaRPr sz="2100"/>
          </a:p>
          <a:p>
            <a:pPr marL="1485900" marR="282567" lvl="1" indent="-3873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" sz="2100"/>
              <a:t>Internship course (3 credits) &amp; College Success/Independent Study (3 credits)</a:t>
            </a:r>
            <a:endParaRPr sz="2100"/>
          </a:p>
          <a:p>
            <a:pPr marL="1485900" marR="282567" lvl="1" indent="-3873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" sz="2100"/>
              <a:t>Will register through ADS for accommodations</a:t>
            </a:r>
            <a:endParaRPr sz="2100" i="1"/>
          </a:p>
          <a:p>
            <a:pPr marL="1064879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WBLEs, internships, jobs each semester</a:t>
            </a:r>
            <a:endParaRPr sz="2500"/>
          </a:p>
          <a:p>
            <a:pPr marL="1064879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Access to all UMD clubs and activities – UMD student ID</a:t>
            </a:r>
            <a:endParaRPr sz="2500"/>
          </a:p>
          <a:p>
            <a:pPr marL="1064879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On-campus housing/dining available</a:t>
            </a:r>
            <a:endParaRPr sz="2500"/>
          </a:p>
          <a:p>
            <a:pPr marL="1064879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Peer mentoring program</a:t>
            </a:r>
            <a:endParaRPr sz="2500"/>
          </a:p>
          <a:p>
            <a:pPr marL="1064878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Access to typical orientation, all facilities, all sports lotteries</a:t>
            </a:r>
            <a:endParaRPr sz="2500"/>
          </a:p>
          <a:p>
            <a:pPr marL="1064879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Regular UMD tuition, room, board, fees + program fee</a:t>
            </a:r>
            <a:endParaRPr sz="2500"/>
          </a:p>
          <a:p>
            <a:pPr marL="1064879" marR="282567" lvl="0" indent="-43815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Awaiting CTP status and financial aid</a:t>
            </a:r>
            <a:endParaRPr sz="2500"/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69597" y="4846800"/>
            <a:ext cx="2002151" cy="32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 descr="Graphical user interface, applicatio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4031" y="6133425"/>
            <a:ext cx="3027969" cy="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1245" y="5554681"/>
            <a:ext cx="4341657" cy="98937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1657767" y="0"/>
            <a:ext cx="10103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Career Exploration and Development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60" name="Google Shape;26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7767" y="763600"/>
            <a:ext cx="10515599" cy="252620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/>
        </p:nvSpPr>
        <p:spPr>
          <a:xfrm>
            <a:off x="1992167" y="3289801"/>
            <a:ext cx="99507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TerpsEXCEED partners with the University Career Center’s EmployABILITY Program to prepare students for the workplace.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3-credit class on career development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building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exploration, informational interviews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Internships, on campus and off campus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171524" y="4842841"/>
            <a:ext cx="2002151" cy="32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Microsoft Office PowerPoint</Application>
  <PresentationFormat>Widescreen</PresentationFormat>
  <Paragraphs>217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Noto Sans</vt:lpstr>
      <vt:lpstr>Arial</vt:lpstr>
      <vt:lpstr>Roboto</vt:lpstr>
      <vt:lpstr>Calibri</vt:lpstr>
      <vt:lpstr>Office Theme</vt:lpstr>
      <vt:lpstr>Office Theme</vt:lpstr>
      <vt:lpstr>Higher Education for  Students with Intellectual Disabilities:  University of Maryland, College Park</vt:lpstr>
      <vt:lpstr>PowerPoint Presentation</vt:lpstr>
      <vt:lpstr>What is TerpsEXCEED?</vt:lpstr>
      <vt:lpstr>Who we are</vt:lpstr>
      <vt:lpstr>History of TerpsEXCEED</vt:lpstr>
      <vt:lpstr>Who is TerpsEXCEED for?</vt:lpstr>
      <vt:lpstr>PowerPoint Presentation</vt:lpstr>
      <vt:lpstr>TerpsEXCEED Components</vt:lpstr>
      <vt:lpstr>PowerPoint Presentation</vt:lpstr>
      <vt:lpstr>PowerPoint Presentation</vt:lpstr>
      <vt:lpstr>PowerPoint Presentation</vt:lpstr>
      <vt:lpstr>PowerPoint Presentation</vt:lpstr>
      <vt:lpstr>TerpsEXCEED Admissions</vt:lpstr>
      <vt:lpstr>What families need to know</vt:lpstr>
      <vt:lpstr>PowerPoint Presentation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Education for  Students with Intellectual Disabilities:  University of Maryland, College Park</dc:title>
  <dc:creator>Amy D D'Agati</dc:creator>
  <cp:lastModifiedBy>Amy Dwyre</cp:lastModifiedBy>
  <cp:revision>1</cp:revision>
  <dcterms:modified xsi:type="dcterms:W3CDTF">2024-04-04T14:21:47Z</dcterms:modified>
</cp:coreProperties>
</file>